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63"/>
  </p:notesMasterIdLst>
  <p:sldIdLst>
    <p:sldId id="256" r:id="rId2"/>
    <p:sldId id="257" r:id="rId3"/>
    <p:sldId id="291" r:id="rId4"/>
    <p:sldId id="268" r:id="rId5"/>
    <p:sldId id="269" r:id="rId6"/>
    <p:sldId id="292" r:id="rId7"/>
    <p:sldId id="270" r:id="rId8"/>
    <p:sldId id="289" r:id="rId9"/>
    <p:sldId id="271" r:id="rId10"/>
    <p:sldId id="293" r:id="rId11"/>
    <p:sldId id="294" r:id="rId12"/>
    <p:sldId id="258" r:id="rId13"/>
    <p:sldId id="259" r:id="rId14"/>
    <p:sldId id="295" r:id="rId15"/>
    <p:sldId id="296" r:id="rId16"/>
    <p:sldId id="260" r:id="rId17"/>
    <p:sldId id="298" r:id="rId18"/>
    <p:sldId id="306" r:id="rId19"/>
    <p:sldId id="307" r:id="rId20"/>
    <p:sldId id="304" r:id="rId21"/>
    <p:sldId id="305" r:id="rId22"/>
    <p:sldId id="300" r:id="rId23"/>
    <p:sldId id="319" r:id="rId24"/>
    <p:sldId id="299" r:id="rId25"/>
    <p:sldId id="290" r:id="rId26"/>
    <p:sldId id="308" r:id="rId27"/>
    <p:sldId id="261" r:id="rId28"/>
    <p:sldId id="310" r:id="rId29"/>
    <p:sldId id="301" r:id="rId30"/>
    <p:sldId id="262" r:id="rId31"/>
    <p:sldId id="311" r:id="rId32"/>
    <p:sldId id="264" r:id="rId33"/>
    <p:sldId id="265" r:id="rId34"/>
    <p:sldId id="263" r:id="rId35"/>
    <p:sldId id="266" r:id="rId36"/>
    <p:sldId id="302" r:id="rId37"/>
    <p:sldId id="313" r:id="rId38"/>
    <p:sldId id="314" r:id="rId39"/>
    <p:sldId id="267" r:id="rId40"/>
    <p:sldId id="272" r:id="rId41"/>
    <p:sldId id="309" r:id="rId42"/>
    <p:sldId id="273" r:id="rId43"/>
    <p:sldId id="274" r:id="rId44"/>
    <p:sldId id="315" r:id="rId45"/>
    <p:sldId id="316" r:id="rId46"/>
    <p:sldId id="317" r:id="rId47"/>
    <p:sldId id="318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193" autoAdjust="0"/>
  </p:normalViewPr>
  <p:slideViewPr>
    <p:cSldViewPr snapToGrid="0">
      <p:cViewPr varScale="1">
        <p:scale>
          <a:sx n="127" d="100"/>
          <a:sy n="127" d="100"/>
        </p:scale>
        <p:origin x="75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representations for sound synthesis and manipulation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When two signals are multiplied together, the amplitude of one signal modulates the amplitude of the other signal.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60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0aeecfd3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0aeecfd3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0aeecfd3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0aeecfd3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0aeecfd3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0aeecfd3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0aeecfd3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0aeecfd3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aeecfd3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aeecfd3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0aeecfd3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0aeecfd3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aeecfd3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aeecfd3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aed31208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aed31208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aed31208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aed31208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0aeecfd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0aeecfd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aed3120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aed31208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afe8716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afe8716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afe8716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afe8716f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afe8716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afe8716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afe8716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afe8716f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afe8716f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afe8716f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afe8716f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afe8716f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afe8716f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afe8716f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afe8716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afe8716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wavenet parameters are not described in the arxiv publication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reproduction attempts exist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afe8716f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afe8716f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aeecfd3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aeecfd3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afe8716f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afe8716f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afe8716f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afe8716f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afe8716f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afe8716f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afe8716f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afe8716f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0aeecfd3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0aeecfd3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0aeecfd3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0aeecfd3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aed31208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aed31208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aeecfd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aeecfd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aeecfd3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aeecfd3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aeecfd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aeecfd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dia" type="title">
  <p:cSld name="TITL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CB5FF"/>
              </a:buClr>
              <a:buSzPts val="1500"/>
              <a:buNone/>
              <a:defRPr sz="1500">
                <a:solidFill>
                  <a:srgbClr val="DCB5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316142" y="685801"/>
            <a:ext cx="7982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hjä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4181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151776" y="4879973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8.7.2019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22935" y="4879973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592669" y="4893980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ollinen sisältö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4268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407223" y="681038"/>
            <a:ext cx="53196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314268" y="1629461"/>
            <a:ext cx="29493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20618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13573" y="681038"/>
            <a:ext cx="53133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320618" y="1629461"/>
            <a:ext cx="29493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pystysuora teksti" type="vertTx">
  <p:cSld name="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09797" y="674828"/>
            <a:ext cx="78867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 rot="5400000">
            <a:off x="2627793" y="-1031177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Vertical Text">
  <p:cSld name="1_Title and Vertical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09793" y="674828"/>
            <a:ext cx="78867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 rot="5400000">
            <a:off x="2627793" y="-1031177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ystysuora otsikko ja teksti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 rot="5400000">
            <a:off x="5553750" y="1671037"/>
            <a:ext cx="39516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 rot="5400000">
            <a:off x="1553175" y="-243563"/>
            <a:ext cx="39516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 rot="5400000">
            <a:off x="5553750" y="1671037"/>
            <a:ext cx="39516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 rot="5400000">
            <a:off x="1553175" y="-243563"/>
            <a:ext cx="39516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1500"/>
              <a:buNone/>
              <a:defRPr sz="1500">
                <a:solidFill>
                  <a:srgbClr val="7030A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ollinen kuva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4272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>
            <a:spLocks noGrp="1"/>
          </p:cNvSpPr>
          <p:nvPr>
            <p:ph type="pic" idx="2"/>
          </p:nvPr>
        </p:nvSpPr>
        <p:spPr>
          <a:xfrm>
            <a:off x="3467100" y="685706"/>
            <a:ext cx="5263800" cy="3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314272" y="1667865"/>
            <a:ext cx="2949300" cy="27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4269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>
            <a:spLocks noGrp="1"/>
          </p:cNvSpPr>
          <p:nvPr>
            <p:ph type="pic" idx="2"/>
          </p:nvPr>
        </p:nvSpPr>
        <p:spPr>
          <a:xfrm>
            <a:off x="3460750" y="685706"/>
            <a:ext cx="5266200" cy="3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314269" y="1667865"/>
            <a:ext cx="2949300" cy="27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caption">
  <p:cSld name="1_Big ca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37759" y="857434"/>
            <a:ext cx="36405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4521200" y="984343"/>
            <a:ext cx="37800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>
                <a:solidFill>
                  <a:srgbClr val="3A3838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>
                <a:solidFill>
                  <a:srgbClr val="3A3838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caption">
  <p:cSld name="2_Big 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49358" y="847290"/>
            <a:ext cx="36405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4514853" y="990696"/>
            <a:ext cx="37800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caption and picture">
  <p:cSld name="1_Big caption and pictur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>
            <a:spLocks noGrp="1"/>
          </p:cNvSpPr>
          <p:nvPr>
            <p:ph type="pic" idx="2"/>
          </p:nvPr>
        </p:nvSpPr>
        <p:spPr>
          <a:xfrm>
            <a:off x="4152901" y="681038"/>
            <a:ext cx="45780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5531" y="594299"/>
            <a:ext cx="37182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96272" y="2220012"/>
            <a:ext cx="3637500" cy="24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>
                <a:solidFill>
                  <a:srgbClr val="3A3838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>
                <a:solidFill>
                  <a:srgbClr val="3A3838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caption and picture">
  <p:cSld name="2_Big caption and pictur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95170" y="2220012"/>
            <a:ext cx="3642900" cy="2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>
            <a:spLocks noGrp="1"/>
          </p:cNvSpPr>
          <p:nvPr>
            <p:ph type="pic" idx="2"/>
          </p:nvPr>
        </p:nvSpPr>
        <p:spPr>
          <a:xfrm>
            <a:off x="4146550" y="681038"/>
            <a:ext cx="45843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21499" y="581743"/>
            <a:ext cx="37167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ext">
  <p:cSld name="4 pictures and 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310682" y="681038"/>
            <a:ext cx="7880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>
            <a:spLocks noGrp="1"/>
          </p:cNvSpPr>
          <p:nvPr>
            <p:ph type="pic" idx="2"/>
          </p:nvPr>
        </p:nvSpPr>
        <p:spPr>
          <a:xfrm>
            <a:off x="396808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396808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>
            <a:spLocks noGrp="1"/>
          </p:cNvSpPr>
          <p:nvPr>
            <p:ph type="pic" idx="3"/>
          </p:nvPr>
        </p:nvSpPr>
        <p:spPr>
          <a:xfrm>
            <a:off x="2402887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"/>
          </p:nvPr>
        </p:nvSpPr>
        <p:spPr>
          <a:xfrm>
            <a:off x="2402887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>
            <a:spLocks noGrp="1"/>
          </p:cNvSpPr>
          <p:nvPr>
            <p:ph type="pic" idx="5"/>
          </p:nvPr>
        </p:nvSpPr>
        <p:spPr>
          <a:xfrm>
            <a:off x="4399636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6"/>
          </p:nvPr>
        </p:nvSpPr>
        <p:spPr>
          <a:xfrm>
            <a:off x="4399636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>
            <a:spLocks noGrp="1"/>
          </p:cNvSpPr>
          <p:nvPr>
            <p:ph type="pic" idx="7"/>
          </p:nvPr>
        </p:nvSpPr>
        <p:spPr>
          <a:xfrm>
            <a:off x="6396385" y="1450395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8"/>
          </p:nvPr>
        </p:nvSpPr>
        <p:spPr>
          <a:xfrm>
            <a:off x="6396385" y="2593123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 and text">
  <p:cSld name="3 pictures and 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0682" y="681038"/>
            <a:ext cx="7880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>
            <a:spLocks noGrp="1"/>
          </p:cNvSpPr>
          <p:nvPr>
            <p:ph type="pic" idx="2"/>
          </p:nvPr>
        </p:nvSpPr>
        <p:spPr>
          <a:xfrm>
            <a:off x="396808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396808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/>
          <p:cNvSpPr>
            <a:spLocks noGrp="1"/>
          </p:cNvSpPr>
          <p:nvPr>
            <p:ph type="pic" idx="3"/>
          </p:nvPr>
        </p:nvSpPr>
        <p:spPr>
          <a:xfrm>
            <a:off x="2977341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4"/>
          </p:nvPr>
        </p:nvSpPr>
        <p:spPr>
          <a:xfrm>
            <a:off x="2977341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>
            <a:spLocks noGrp="1"/>
          </p:cNvSpPr>
          <p:nvPr>
            <p:ph type="pic" idx="5"/>
          </p:nvPr>
        </p:nvSpPr>
        <p:spPr>
          <a:xfrm>
            <a:off x="5557873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6"/>
          </p:nvPr>
        </p:nvSpPr>
        <p:spPr>
          <a:xfrm>
            <a:off x="5557873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501254" y="2126854"/>
            <a:ext cx="79953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1"/>
          </p:nvPr>
        </p:nvSpPr>
        <p:spPr>
          <a:xfrm>
            <a:off x="501253" y="3588544"/>
            <a:ext cx="79950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69696"/>
              </a:buClr>
              <a:buSzPts val="1400"/>
              <a:buFont typeface="Arial"/>
              <a:buNone/>
              <a:defRPr sz="1400">
                <a:solidFill>
                  <a:srgbClr val="969696"/>
                </a:solidFill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">
  <p:cSld name="1_quot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601700" y="2012554"/>
            <a:ext cx="79953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1"/>
          </p:nvPr>
        </p:nvSpPr>
        <p:spPr>
          <a:xfrm>
            <a:off x="601700" y="3454790"/>
            <a:ext cx="79833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resenter">
  <p:cSld name="1_Present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820132" y="1176856"/>
            <a:ext cx="7268100" cy="304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2700000" sx="74000" sy="74000" algn="tl" rotWithShape="0">
              <a:srgbClr val="000000">
                <a:alpha val="1098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>
            <a:spLocks noGrp="1"/>
          </p:cNvSpPr>
          <p:nvPr>
            <p:ph type="pic" idx="2"/>
          </p:nvPr>
        </p:nvSpPr>
        <p:spPr>
          <a:xfrm>
            <a:off x="6497425" y="1412574"/>
            <a:ext cx="1801200" cy="25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1126595" y="1515575"/>
            <a:ext cx="373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3"/>
          </p:nvPr>
        </p:nvSpPr>
        <p:spPr>
          <a:xfrm>
            <a:off x="1126597" y="1789424"/>
            <a:ext cx="37305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27" name="Google Shape;227;p31"/>
          <p:cNvCxnSpPr/>
          <p:nvPr/>
        </p:nvCxnSpPr>
        <p:spPr>
          <a:xfrm>
            <a:off x="3651560" y="2177704"/>
            <a:ext cx="0" cy="1739700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31"/>
          <p:cNvSpPr txBox="1">
            <a:spLocks noGrp="1"/>
          </p:cNvSpPr>
          <p:nvPr>
            <p:ph type="body" idx="4"/>
          </p:nvPr>
        </p:nvSpPr>
        <p:spPr>
          <a:xfrm>
            <a:off x="1126595" y="2186481"/>
            <a:ext cx="23877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5"/>
          </p:nvPr>
        </p:nvSpPr>
        <p:spPr>
          <a:xfrm>
            <a:off x="3859721" y="2185649"/>
            <a:ext cx="23877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picture">
  <p:cSld name="1_Big pictur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>
            <a:spLocks noGrp="1"/>
          </p:cNvSpPr>
          <p:nvPr>
            <p:ph type="pic" idx="2"/>
          </p:nvPr>
        </p:nvSpPr>
        <p:spPr>
          <a:xfrm>
            <a:off x="224942" y="471488"/>
            <a:ext cx="8919000" cy="4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ksi sisältökohdetta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07041" y="681038"/>
            <a:ext cx="79917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316144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86299" y="1369219"/>
            <a:ext cx="4040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208484" y="480070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6145" y="681038"/>
            <a:ext cx="798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6146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686300" y="1369219"/>
            <a:ext cx="4044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ailu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310680" y="687388"/>
            <a:ext cx="7988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310238" y="1275161"/>
            <a:ext cx="3868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10238" y="1985963"/>
            <a:ext cx="38682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4411265" y="1275161"/>
            <a:ext cx="3887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4411265" y="1985963"/>
            <a:ext cx="3887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208483" y="477317"/>
            <a:ext cx="90507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310681" y="687388"/>
            <a:ext cx="7981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310236" y="1275161"/>
            <a:ext cx="3868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310236" y="1985963"/>
            <a:ext cx="38682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404912" y="1275161"/>
            <a:ext cx="3887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4"/>
          </p:nvPr>
        </p:nvSpPr>
        <p:spPr>
          <a:xfrm>
            <a:off x="4404912" y="1985963"/>
            <a:ext cx="3887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in otsikko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309796" y="685801"/>
            <a:ext cx="7989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07820" y="683665"/>
            <a:ext cx="7891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21600" y="27000"/>
            <a:ext cx="1443314" cy="459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">
          <p15:clr>
            <a:srgbClr val="F26B43"/>
          </p15:clr>
        </p15:guide>
        <p15:guide id="2" pos="5704">
          <p15:clr>
            <a:srgbClr val="F26B43"/>
          </p15:clr>
        </p15:guide>
        <p15:guide id="3" pos="56">
          <p15:clr>
            <a:srgbClr val="F26B43"/>
          </p15:clr>
        </p15:guide>
        <p15:guide id="4" orient="horz" pos="3185">
          <p15:clr>
            <a:srgbClr val="F26B43"/>
          </p15:clr>
        </p15:guide>
        <p15:guide id="5" pos="244">
          <p15:clr>
            <a:srgbClr val="F26B43"/>
          </p15:clr>
        </p15:guide>
        <p15:guide id="6" orient="horz" pos="3066">
          <p15:clr>
            <a:srgbClr val="F26B43"/>
          </p15:clr>
        </p15:guide>
        <p15:guide id="7" pos="5227">
          <p15:clr>
            <a:srgbClr val="F26B43"/>
          </p15:clr>
        </p15:guide>
        <p15:guide id="8" orient="horz" pos="259">
          <p15:clr>
            <a:srgbClr val="F26B43"/>
          </p15:clr>
        </p15:guide>
        <p15:guide id="9" orient="horz" pos="736">
          <p15:clr>
            <a:srgbClr val="F26B43"/>
          </p15:clr>
        </p15:guide>
        <p15:guide id="10" orient="horz" pos="429">
          <p15:clr>
            <a:srgbClr val="F26B43"/>
          </p15:clr>
        </p15:guide>
        <p15:guide id="11" orient="horz" pos="803">
          <p15:clr>
            <a:srgbClr val="F26B43"/>
          </p15:clr>
        </p15:guide>
        <p15:guide id="12" pos="55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vOcjiDr5_Q&amp;t=34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3.wav"/><Relationship Id="rId7" Type="http://schemas.openxmlformats.org/officeDocument/2006/relationships/image" Target="../media/image2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7.png"/><Relationship Id="rId4" Type="http://schemas.openxmlformats.org/officeDocument/2006/relationships/audio" Target="../media/media3.wav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microsoft.com/office/2007/relationships/media" Target="../media/media5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4" Type="http://schemas.openxmlformats.org/officeDocument/2006/relationships/audio" Target="../media/media5.wav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p3"/><Relationship Id="rId13" Type="http://schemas.openxmlformats.org/officeDocument/2006/relationships/slideLayout" Target="../slideLayouts/slideLayout3.xml"/><Relationship Id="rId3" Type="http://schemas.microsoft.com/office/2007/relationships/media" Target="../media/media8.mp3"/><Relationship Id="rId7" Type="http://schemas.microsoft.com/office/2007/relationships/media" Target="../media/media10.mp3"/><Relationship Id="rId12" Type="http://schemas.openxmlformats.org/officeDocument/2006/relationships/audio" Target="../media/media12.mp3"/><Relationship Id="rId2" Type="http://schemas.openxmlformats.org/officeDocument/2006/relationships/audio" Target="../media/media7.mp3"/><Relationship Id="rId16" Type="http://schemas.openxmlformats.org/officeDocument/2006/relationships/image" Target="../media/image7.png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11" Type="http://schemas.microsoft.com/office/2007/relationships/media" Target="../media/media12.mp3"/><Relationship Id="rId5" Type="http://schemas.microsoft.com/office/2007/relationships/media" Target="../media/media9.mp3"/><Relationship Id="rId15" Type="http://schemas.openxmlformats.org/officeDocument/2006/relationships/image" Target="../media/image54.png"/><Relationship Id="rId10" Type="http://schemas.openxmlformats.org/officeDocument/2006/relationships/audio" Target="../media/media11.mp3"/><Relationship Id="rId4" Type="http://schemas.openxmlformats.org/officeDocument/2006/relationships/audio" Target="../media/media8.mp3"/><Relationship Id="rId9" Type="http://schemas.microsoft.com/office/2007/relationships/media" Target="../media/media11.mp3"/><Relationship Id="rId14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3" Type="http://schemas.microsoft.com/office/2007/relationships/media" Target="../media/media14.mp3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audio" Target="../media/media15.mp3"/><Relationship Id="rId11" Type="http://schemas.openxmlformats.org/officeDocument/2006/relationships/image" Target="../media/image7.png"/><Relationship Id="rId5" Type="http://schemas.microsoft.com/office/2007/relationships/media" Target="../media/media15.mp3"/><Relationship Id="rId10" Type="http://schemas.openxmlformats.org/officeDocument/2006/relationships/image" Target="../media/image55.png"/><Relationship Id="rId4" Type="http://schemas.openxmlformats.org/officeDocument/2006/relationships/audio" Target="../media/media14.mp3"/><Relationship Id="rId9" Type="http://schemas.openxmlformats.org/officeDocument/2006/relationships/hyperlink" Target="https://www.youtube.com/watch?v=rU2ieu5o5DQ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320142#metadata_info_tab_contents" TargetMode="External"/><Relationship Id="rId2" Type="http://schemas.openxmlformats.org/officeDocument/2006/relationships/hyperlink" Target="https://www.youtube.com/watch?v=XBP0jmpjzBw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ctrTitle"/>
          </p:nvPr>
        </p:nvSpPr>
        <p:spPr>
          <a:xfrm>
            <a:off x="413150" y="2236400"/>
            <a:ext cx="86415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Sound synthesis and manipulation</a:t>
            </a:r>
            <a:endParaRPr sz="4000"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114640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/>
              <a:t>COMP.SGN.120</a:t>
            </a:r>
          </a:p>
          <a:p>
            <a:pPr marL="0" indent="0"/>
            <a:r>
              <a:rPr lang="en-US" sz="2000" dirty="0"/>
              <a:t>Introduction to Audio processing 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/>
              <a:t>Lecture 7</a:t>
            </a:r>
            <a:endParaRPr sz="2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FEB14-152C-40F6-8F28-7A3BE215E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5278D9-78FA-4F07-8A6D-C241FCAFA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Additive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B9EC31A-3E1D-4138-865E-E953EE6F3A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8824E-E3BD-474F-B909-65D24AA19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5580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5215-90B7-4044-A8AA-CE18C634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Additive 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51831-CCFA-4159-9FAC-9FE6D95DA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Idea: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Any (almost) periodic sound can be represented as a sum of sinusoids.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Each sinusoid’s frequency is a nearly multiple of the fundamental frequency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This method involves building sounds using multiple sine waves.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However, it is a cumbersome method and is not commonly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86783-78E8-4E6F-9617-B886E0A21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822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Additive synthesis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Google Shape;255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2493" y="128047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Generally:</a:t>
                </a:r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•"/>
                </a:pPr>
                <a:r>
                  <a:rPr lang="en-US" dirty="0"/>
                  <a:t>The amplitudes and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individual sinusoids are slowly time-varying, e.g., depend on </a:t>
                </a:r>
                <a:r>
                  <a:rPr lang="en-US" i="1" dirty="0"/>
                  <a:t>t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Example: 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5" name="Google Shape;255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2493" y="1280473"/>
                <a:ext cx="7886700" cy="3263400"/>
              </a:xfrm>
              <a:prstGeom prst="rect">
                <a:avLst/>
              </a:prstGeom>
              <a:blipFill>
                <a:blip r:embed="rId5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" name="Google Shape;25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6567" y="2365787"/>
            <a:ext cx="2147650" cy="4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inusoids">
            <a:hlinkClick r:id="" action="ppaction://media"/>
            <a:extLst>
              <a:ext uri="{FF2B5EF4-FFF2-40B4-BE49-F238E27FC236}">
                <a16:creationId xmlns:a16="http://schemas.microsoft.com/office/drawing/2014/main" id="{56A4204E-FCA1-4949-9189-727B60D3D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9172" y="3375664"/>
            <a:ext cx="487363" cy="48736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48EDD0-B1D9-498B-B260-93316A089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1573" y="3090180"/>
            <a:ext cx="5773270" cy="19840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7251A-808D-47FA-ADD2-76721010D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Additive synthesis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322497" y="1280475"/>
            <a:ext cx="4576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In principle enables very high quality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Drawbacks: 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Requires a lot of data (time-varying parameters) for each note of each instrument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Large number of oscillators 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Figure: temporal evolution of the harmonic frequencies of a flute sound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697" y="1091792"/>
            <a:ext cx="3940502" cy="3302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812B59-45E3-4E0B-AB58-847C28164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4356-C8AF-409C-B0A2-8E83CB322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Subtractive 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A5D47-EB47-474A-98A9-77E8CD875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936F5-6975-407D-95D3-BF0FFB9F7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258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12DE-5B70-4010-9A93-1DB08B23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Subtractive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9F942-8B3E-4906-9161-C2014FF29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1" dirty="0"/>
              <a:t>Idea</a:t>
            </a:r>
            <a:r>
              <a:rPr lang="en-US" dirty="0"/>
              <a:t>: </a:t>
            </a:r>
          </a:p>
          <a:p>
            <a:pPr marL="139700" indent="0">
              <a:buNone/>
            </a:pPr>
            <a:r>
              <a:rPr lang="en-US" dirty="0"/>
              <a:t>The resulting sound is hiding somewhere in all the harmonics. </a:t>
            </a:r>
          </a:p>
          <a:p>
            <a:pPr marL="139700" indent="0">
              <a:buNone/>
            </a:pPr>
            <a:r>
              <a:rPr lang="en-US" b="1" dirty="0"/>
              <a:t>Procedure</a:t>
            </a:r>
            <a:r>
              <a:rPr lang="en-US" dirty="0"/>
              <a:t>:</a:t>
            </a:r>
          </a:p>
          <a:p>
            <a:pPr marL="139700" indent="0">
              <a:buNone/>
            </a:pPr>
            <a:r>
              <a:rPr lang="en-US" dirty="0"/>
              <a:t>Subtract the unwanted harmonics and expose the properties of the sound. </a:t>
            </a:r>
          </a:p>
          <a:p>
            <a:pPr marL="139700" indent="0">
              <a:buNone/>
            </a:pPr>
            <a:r>
              <a:rPr lang="en-US" dirty="0"/>
              <a:t>The subtraction is done using a filter.</a:t>
            </a:r>
          </a:p>
          <a:p>
            <a:pPr marL="139700" indent="0">
              <a:buNone/>
            </a:pPr>
            <a:r>
              <a:rPr lang="en-US" dirty="0"/>
              <a:t>Further shaping of the sound is accomplished by modifying the filter parameters over time using envelopes or low frequency oscillators.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0DA51-128C-4FB6-8876-3E922CAD17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B638E-4078-4F5A-A0B1-AD8B43F1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546" y="3500493"/>
            <a:ext cx="3624118" cy="13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5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Non-linear synthesis</a:t>
            </a:r>
            <a:endParaRPr dirty="0"/>
          </a:p>
        </p:txBody>
      </p:sp>
      <p:sp>
        <p:nvSpPr>
          <p:cNvPr id="269" name="Google Shape;269;p37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C8B7FA-1E16-4CE9-A42F-6365E0CC4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B4744E-9841-4BCF-B87B-D22AC4DF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87AD3D-B0AD-467B-9838-971BBA758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ES" dirty="0" err="1"/>
              <a:t>Altering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frequency</a:t>
            </a:r>
            <a:r>
              <a:rPr lang="es-ES" dirty="0"/>
              <a:t>, </a:t>
            </a:r>
            <a:r>
              <a:rPr lang="es-ES" dirty="0" err="1"/>
              <a:t>phase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amplitude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oscillator</a:t>
            </a:r>
            <a:r>
              <a:rPr lang="es-ES" dirty="0"/>
              <a:t>.</a:t>
            </a:r>
          </a:p>
          <a:p>
            <a:r>
              <a:rPr lang="es-ES" dirty="0"/>
              <a:t>Carrier: </a:t>
            </a:r>
            <a:r>
              <a:rPr lang="es-ES" dirty="0" err="1"/>
              <a:t>oscillator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altered</a:t>
            </a:r>
            <a:r>
              <a:rPr lang="es-ES" dirty="0"/>
              <a:t>.</a:t>
            </a:r>
          </a:p>
          <a:p>
            <a:r>
              <a:rPr lang="es-ES" dirty="0" err="1"/>
              <a:t>Modulator</a:t>
            </a:r>
            <a:r>
              <a:rPr lang="es-ES" dirty="0"/>
              <a:t>: </a:t>
            </a:r>
            <a:r>
              <a:rPr lang="es-ES" dirty="0" err="1"/>
              <a:t>oscillator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carrier</a:t>
            </a:r>
            <a:r>
              <a:rPr lang="es-ES" dirty="0"/>
              <a:t>.</a:t>
            </a:r>
          </a:p>
          <a:p>
            <a:r>
              <a:rPr lang="es-ES" dirty="0" err="1"/>
              <a:t>Modulator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: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input </a:t>
            </a:r>
            <a:r>
              <a:rPr lang="es-ES" dirty="0" err="1"/>
              <a:t>signal</a:t>
            </a:r>
            <a:endParaRPr lang="es-ES" dirty="0"/>
          </a:p>
          <a:p>
            <a:endParaRPr lang="es-ES" dirty="0"/>
          </a:p>
          <a:p>
            <a:pPr marL="139700" indent="0">
              <a:buNone/>
            </a:pPr>
            <a:r>
              <a:rPr lang="en-US" dirty="0"/>
              <a:t>Example:</a:t>
            </a:r>
          </a:p>
          <a:p>
            <a:r>
              <a:rPr lang="en-US" dirty="0"/>
              <a:t>The effect of vibrato is achieved by modulation of frequency.</a:t>
            </a:r>
          </a:p>
          <a:p>
            <a:r>
              <a:rPr lang="en-US" dirty="0"/>
              <a:t>The effect of tremolo is achieved by modulation of amplitude. </a:t>
            </a:r>
          </a:p>
          <a:p>
            <a:pPr marL="139700" indent="0">
              <a:buNone/>
            </a:pPr>
            <a:endParaRPr lang="es-E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31C1F-BA92-49CE-84F7-EDE137AC5A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184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8914-67A0-41BE-930F-7122D7B2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339C6-BA50-4CFF-94B2-4D917A755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It is a periodic, oscillating signal that moves between a minimum and maximum value.</a:t>
            </a:r>
          </a:p>
          <a:p>
            <a:pPr marL="139700" indent="0">
              <a:buNone/>
            </a:pPr>
            <a:r>
              <a:rPr lang="en-US" dirty="0"/>
              <a:t>Oscillators often have a sine or square waveform but can have any repeating waveform.</a:t>
            </a:r>
          </a:p>
          <a:p>
            <a:pPr marL="139700" indent="0">
              <a:buNone/>
            </a:pPr>
            <a:r>
              <a:rPr lang="en-US" dirty="0"/>
              <a:t>Oscillators will also have a fundamental frequency and, potentially, a harmonic profile.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D0915-A9EE-4670-A468-B34C24DD06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18</a:t>
            </a:fld>
            <a:endParaRPr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247551F-F846-4192-B127-9F3CC8CC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45" y="2440341"/>
            <a:ext cx="4256468" cy="24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1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7E3-82ED-4F76-ADF7-7B4E01F1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856BF-E357-434F-B423-33C872EEA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defined by its amplitude and its frequency.</a:t>
            </a:r>
          </a:p>
          <a:p>
            <a:r>
              <a:rPr lang="en-US" dirty="0"/>
              <a:t>It can modulate the following sound parameters: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Amplitude of the input signal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Delay time of a delay circuit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Corner frequency of cascading all-pass 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Pan position of the signal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74B09-1175-4270-BA68-D1619EBBF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19</a:t>
            </a:fld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CE9F8E7-6BAE-4BD4-A3BB-6AD97673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29" y="2440343"/>
            <a:ext cx="3640400" cy="242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5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synthesis and its uses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 dirty="0"/>
              <a:t>Sound synthesis</a:t>
            </a:r>
            <a:endParaRPr sz="1600" b="1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The goal is to produce sounds that are musically interesting and (if required) resemble a real instrument.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Sounds have to be produced in real time.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Intuitive control of the synthesized sound is important: interaction of the player makes the sound lively.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 dirty="0"/>
              <a:t>Audio effects </a:t>
            </a:r>
            <a:r>
              <a:rPr lang="en" sz="1600" dirty="0"/>
              <a:t>include for example</a:t>
            </a: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Dynamic level control (lecture 6)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Equalization (lecture 6)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Time stretching and pitch shifting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Adding reverberation (in its simplest form, simply filtering the ”dry” sound with the impulse response of the target reverberant room)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Effects applied on musical sounds: flanger, chorus, phaser, wah-wah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B70BBA-DF26-4079-BD5F-D7DA9600DE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2B58-4799-4AC3-877F-557CC8309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Low-Frequency Oscillator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AE479-B012-489A-AD2F-2B4AF8B42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LFO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8A59A-05AA-467D-83FE-F1D9C23343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346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69C5CD-7639-4C7E-9431-9CDFDABE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LFO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22290-27AC-402C-9280-836009C7A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part of the audio path of the synthesizer.</a:t>
            </a:r>
          </a:p>
          <a:p>
            <a:r>
              <a:rPr lang="en-US" dirty="0"/>
              <a:t>It is not possible to hear the frequency generated by the LFO.</a:t>
            </a:r>
          </a:p>
          <a:p>
            <a:r>
              <a:rPr lang="en-US" dirty="0"/>
              <a:t>It oscillates at frequencies well below the range of human hearing, anywhere from 10 Hz down to a fraction of a Hertz. </a:t>
            </a:r>
          </a:p>
          <a:p>
            <a:r>
              <a:rPr lang="en-US" dirty="0"/>
              <a:t>LFO’s are used like envelopes to modulate parameters of the synthesizer over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14D2-4885-4A26-9009-BA574B346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21</a:t>
            </a:fld>
            <a:endParaRPr/>
          </a:p>
        </p:txBody>
      </p:sp>
      <p:pic>
        <p:nvPicPr>
          <p:cNvPr id="10" name="Picture 9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C6B1B0FC-B294-4EB9-82F1-F7A1BB8F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105" y="3001713"/>
            <a:ext cx="1651879" cy="1542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7CE976-BD1B-43DF-BAEE-2B7375D076D4}"/>
              </a:ext>
            </a:extLst>
          </p:cNvPr>
          <p:cNvSpPr txBox="1"/>
          <p:nvPr/>
        </p:nvSpPr>
        <p:spPr>
          <a:xfrm>
            <a:off x="741285" y="351118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LFOs are used in tremolo, vibrato, chorus, flanger, phaser and auto-pan modulation effects.</a:t>
            </a:r>
          </a:p>
        </p:txBody>
      </p:sp>
    </p:spTree>
    <p:extLst>
      <p:ext uri="{BB962C8B-B14F-4D97-AF65-F5344CB8AC3E}">
        <p14:creationId xmlns:p14="http://schemas.microsoft.com/office/powerpoint/2010/main" val="2887235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7D979-0BFE-4CF7-9DD8-0F992D96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FA009-F1AC-45C3-A0E1-8958E2A1B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3752357" cy="3263400"/>
          </a:xfrm>
        </p:spPr>
        <p:txBody>
          <a:bodyPr/>
          <a:lstStyle/>
          <a:p>
            <a:r>
              <a:rPr lang="en-US" dirty="0"/>
              <a:t>Range of frequencies over which a radio signal operates. </a:t>
            </a:r>
          </a:p>
          <a:p>
            <a:r>
              <a:rPr lang="en-US" dirty="0"/>
              <a:t>This is also referred to as a radio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E658B-E5A7-4EDF-BC8D-F7D77E8C46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22</a:t>
            </a:fld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6CCE2A-A09B-4B07-B7EF-00E6B467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11" y="830447"/>
            <a:ext cx="4194002" cy="394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32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D95398-6461-4D82-AC50-200BB90C4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Modulate</a:t>
            </a:r>
            <a:r>
              <a:rPr lang="es-ES" dirty="0"/>
              <a:t> not </a:t>
            </a:r>
            <a:r>
              <a:rPr lang="es-ES" dirty="0" err="1"/>
              <a:t>mix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0319D8A-EEFD-428B-9C8D-3B439D488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One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simple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waveform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is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used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modulate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another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with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the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result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of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being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used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modulate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another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simple </a:t>
            </a:r>
            <a:r>
              <a:rPr lang="es-ES" dirty="0" err="1">
                <a:solidFill>
                  <a:schemeClr val="accent6">
                    <a:lumMod val="10000"/>
                  </a:schemeClr>
                </a:solidFill>
              </a:rPr>
              <a:t>waveform</a:t>
            </a:r>
            <a:r>
              <a:rPr lang="es-ES" dirty="0">
                <a:solidFill>
                  <a:schemeClr val="accent6">
                    <a:lumMod val="10000"/>
                  </a:schemeClr>
                </a:solidFill>
              </a:rPr>
              <a:t> etc.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DF5F9-2F12-4E0D-A7AD-19DF19C2AA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29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D522-353C-4535-B0D9-CAA11A4E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 modulation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1CB85-E33B-4DAD-B92B-D64D48548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4489204" cy="3586802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Widely used in radio.</a:t>
            </a:r>
          </a:p>
          <a:p>
            <a:pPr marL="139700" indent="0">
              <a:buNone/>
            </a:pPr>
            <a:r>
              <a:rPr lang="en-US" b="1" dirty="0"/>
              <a:t>Problem</a:t>
            </a:r>
            <a:r>
              <a:rPr lang="en-US" dirty="0"/>
              <a:t>:</a:t>
            </a:r>
          </a:p>
          <a:p>
            <a:pPr marL="139700" indent="0">
              <a:buNone/>
            </a:pPr>
            <a:r>
              <a:rPr lang="en-US" dirty="0"/>
              <a:t>to send an acoustic signal ( “message”), over the airwaves using a reasonably sized antenna to radiate it. </a:t>
            </a:r>
          </a:p>
          <a:p>
            <a:pPr marL="139700" indent="0">
              <a:buNone/>
            </a:pPr>
            <a:r>
              <a:rPr lang="en-US" i="1" dirty="0"/>
              <a:t>The size of the antenna depends inversely on the highest frequency present in the message</a:t>
            </a:r>
            <a:r>
              <a:rPr lang="en-US" dirty="0"/>
              <a:t>, </a:t>
            </a:r>
          </a:p>
          <a:p>
            <a:r>
              <a:rPr lang="en-US" dirty="0"/>
              <a:t>voice signal: range of 100 Hz to about 5 kHz .</a:t>
            </a:r>
          </a:p>
          <a:p>
            <a:r>
              <a:rPr lang="en-US" dirty="0"/>
              <a:t>music signal: up to about 22 kHz.</a:t>
            </a:r>
          </a:p>
          <a:p>
            <a:pPr marL="139700" indent="0">
              <a:buNone/>
            </a:pPr>
            <a:r>
              <a:rPr lang="en-US" dirty="0"/>
              <a:t>The transmission of such signals with a practical antenna is impossible.</a:t>
            </a:r>
          </a:p>
          <a:p>
            <a:pPr marL="139700" indent="0">
              <a:buNone/>
            </a:pPr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marL="139700" indent="0">
              <a:buNone/>
            </a:pPr>
            <a:r>
              <a:rPr lang="en-US" dirty="0"/>
              <a:t>Amplitude modulation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F1F2-9795-4995-8188-04E4CABE8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24</a:t>
            </a:fld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1DAC233-A6F7-4FF4-9C5D-BFC66581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26" y="1112571"/>
            <a:ext cx="3447207" cy="37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35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FEB8-B8B9-4EEB-B76F-6E69203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Amplitude</a:t>
            </a:r>
            <a:r>
              <a:rPr lang="es-ES" dirty="0"/>
              <a:t> </a:t>
            </a:r>
            <a:r>
              <a:rPr lang="es-ES" dirty="0" err="1"/>
              <a:t>modulation</a:t>
            </a:r>
            <a:r>
              <a:rPr lang="es-ES" dirty="0"/>
              <a:t> </a:t>
            </a:r>
            <a:r>
              <a:rPr lang="es-ES" dirty="0" err="1"/>
              <a:t>synthesis</a:t>
            </a:r>
            <a:r>
              <a:rPr lang="es-ES" dirty="0"/>
              <a:t>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C82DCE2-9C7D-4C81-8B05-A7BDDB6D156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84023" y="2530374"/>
                <a:ext cx="3787977" cy="1782917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carrier</a:t>
                </a:r>
                <a:r>
                  <a:rPr lang="es-ES" dirty="0"/>
                  <a:t> </a:t>
                </a:r>
                <a:r>
                  <a:rPr lang="es-ES" dirty="0" err="1"/>
                  <a:t>frequency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carrier</a:t>
                </a:r>
                <a:r>
                  <a:rPr lang="es-ES" dirty="0"/>
                  <a:t> </a:t>
                </a:r>
                <a:r>
                  <a:rPr lang="es-ES" dirty="0" err="1"/>
                  <a:t>amplitude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modulator</a:t>
                </a:r>
                <a:r>
                  <a:rPr lang="es-ES" dirty="0"/>
                  <a:t> </a:t>
                </a:r>
                <a:r>
                  <a:rPr lang="es-ES" dirty="0" err="1"/>
                  <a:t>frequency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modulator</a:t>
                </a:r>
                <a:r>
                  <a:rPr lang="es-ES" dirty="0"/>
                  <a:t> </a:t>
                </a:r>
                <a:r>
                  <a:rPr lang="es-ES" dirty="0" err="1"/>
                  <a:t>amplitude</a:t>
                </a:r>
                <a:r>
                  <a:rPr lang="es-ES" dirty="0"/>
                  <a:t>.</a:t>
                </a:r>
              </a:p>
              <a:p>
                <a:r>
                  <a:rPr lang="es-ES" dirty="0" err="1"/>
                  <a:t>Applications</a:t>
                </a:r>
                <a:r>
                  <a:rPr lang="es-ES" dirty="0"/>
                  <a:t>: </a:t>
                </a:r>
                <a:r>
                  <a:rPr lang="es-ES" dirty="0" err="1"/>
                  <a:t>robotic</a:t>
                </a:r>
                <a:r>
                  <a:rPr lang="es-ES" dirty="0"/>
                  <a:t> </a:t>
                </a:r>
                <a:r>
                  <a:rPr lang="es-ES" dirty="0" err="1"/>
                  <a:t>voices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C82DCE2-9C7D-4C81-8B05-A7BDDB6D1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4023" y="2530374"/>
                <a:ext cx="3787977" cy="17829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10274-A6F0-446E-8B48-474B4B45C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F48E8-80AC-4365-BBE3-81560024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21" y="1775565"/>
            <a:ext cx="4761782" cy="542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691CC-7022-41E3-8420-3653E93D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275" y="1511055"/>
            <a:ext cx="3623094" cy="28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3854-B526-4C7C-940D-499029B1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 modulation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B7C44-EDB1-4EC5-9D1A-00F83793D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Type of Amplitude modulation:</a:t>
            </a:r>
          </a:p>
          <a:p>
            <a:r>
              <a:rPr lang="en-US" b="1" dirty="0"/>
              <a:t>Tremolo</a:t>
            </a:r>
            <a:r>
              <a:rPr lang="en-US" dirty="0"/>
              <a:t>, which is defined by a fast variation in amplitude.</a:t>
            </a:r>
          </a:p>
          <a:p>
            <a:r>
              <a:rPr lang="en-US" dirty="0"/>
              <a:t>The amplitude of the input signal is modulated via an LFO.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The LFO usually have a frequency between 2 and 12 Hz and is often a sine wave but can also be other waveforms as well, including triangle and square.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E56B8-5077-48DD-BF9A-FC0CC54B9D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26</a:t>
            </a:fld>
            <a:endParaRPr/>
          </a:p>
        </p:txBody>
      </p:sp>
      <p:pic>
        <p:nvPicPr>
          <p:cNvPr id="6" name="Picture 5" descr="A picture containing text, electronics, camera&#10;&#10;Description automatically generated">
            <a:extLst>
              <a:ext uri="{FF2B5EF4-FFF2-40B4-BE49-F238E27FC236}">
                <a16:creationId xmlns:a16="http://schemas.microsoft.com/office/drawing/2014/main" id="{333557D5-A1F0-4493-8C59-F2532915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892" y="443884"/>
            <a:ext cx="1980862" cy="19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50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Modulation</a:t>
            </a:r>
            <a:endParaRPr dirty="0"/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22493" y="1280472"/>
            <a:ext cx="6788170" cy="372466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600" dirty="0"/>
              <a:t>It has been used in telecommunications, for example in broadcast radio, already for more than half a century.</a:t>
            </a:r>
          </a:p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fi-FI" sz="1600" dirty="0"/>
              <a:t>Idea:</a:t>
            </a:r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frequency</a:t>
            </a:r>
            <a:r>
              <a:rPr lang="fi-FI" sz="1600" dirty="0"/>
              <a:t> of a </a:t>
            </a:r>
            <a:r>
              <a:rPr lang="fi-FI" sz="1600" dirty="0" err="1"/>
              <a:t>waveform</a:t>
            </a:r>
            <a:r>
              <a:rPr lang="fi-FI" sz="1600" dirty="0"/>
              <a:t> (</a:t>
            </a:r>
            <a:r>
              <a:rPr lang="fi-FI" sz="1600" dirty="0" err="1"/>
              <a:t>carrier</a:t>
            </a:r>
            <a:r>
              <a:rPr lang="fi-FI" sz="1600" dirty="0"/>
              <a:t>) is </a:t>
            </a:r>
            <a:r>
              <a:rPr lang="fi-FI" sz="1600" dirty="0" err="1"/>
              <a:t>changed</a:t>
            </a:r>
            <a:r>
              <a:rPr lang="fi-FI" sz="1600" dirty="0"/>
              <a:t> </a:t>
            </a:r>
            <a:r>
              <a:rPr lang="fi-FI" sz="1600" dirty="0" err="1"/>
              <a:t>by</a:t>
            </a:r>
            <a:r>
              <a:rPr lang="fi-FI" sz="1600" dirty="0"/>
              <a:t> </a:t>
            </a:r>
            <a:r>
              <a:rPr lang="fi-FI" sz="1600" dirty="0" err="1"/>
              <a:t>modulating</a:t>
            </a:r>
            <a:r>
              <a:rPr lang="fi-FI" sz="1600" dirty="0"/>
              <a:t> </a:t>
            </a:r>
            <a:r>
              <a:rPr lang="fi-FI" sz="1600" dirty="0" err="1"/>
              <a:t>its</a:t>
            </a:r>
            <a:r>
              <a:rPr lang="fi-FI" sz="1600" dirty="0"/>
              <a:t> </a:t>
            </a:r>
            <a:r>
              <a:rPr lang="fi-FI" sz="1600" dirty="0" err="1"/>
              <a:t>frequency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a </a:t>
            </a:r>
            <a:r>
              <a:rPr lang="fi-FI" sz="1600" dirty="0" err="1"/>
              <a:t>modulator</a:t>
            </a:r>
            <a:r>
              <a:rPr lang="fi-FI" sz="1600" dirty="0"/>
              <a:t>.</a:t>
            </a:r>
          </a:p>
          <a:p>
            <a:endParaRPr sz="16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dirty="0"/>
              <a:t>In late 1960s, John Chowning proposed to apply FM-synthesis for sound production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complex spectra can be synthesized with only a few voltage controlled oscillators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sz="16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dirty="0"/>
              <a:t>In 1983 Yamaha released its </a:t>
            </a:r>
            <a:r>
              <a:rPr lang="en" sz="1600" dirty="0">
                <a:hlinkClick r:id="rId3"/>
              </a:rPr>
              <a:t>DX7 synthesizer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Great commercial success: an instrument that had high sound quality and price that could be afforded by the consumers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DE2DBD-BD24-4F16-A639-64AD7FEBF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0D1CA-5C9A-4D87-8176-42F78BEC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68" y="1965084"/>
            <a:ext cx="1531716" cy="17385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13E0-E8E4-4FD4-AA58-4FC4C58FE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Modulation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F96CB-887C-4CC7-BD66-49E6797A6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-US" dirty="0"/>
          </a:p>
          <a:p>
            <a:pPr marL="139700" indent="0">
              <a:spcBef>
                <a:spcPts val="0"/>
              </a:spcBef>
              <a:buNone/>
            </a:pPr>
            <a:r>
              <a:rPr lang="en-US" dirty="0"/>
              <a:t>In 1974:</a:t>
            </a:r>
          </a:p>
          <a:p>
            <a:pPr>
              <a:spcBef>
                <a:spcPts val="0"/>
              </a:spcBef>
            </a:pPr>
            <a:r>
              <a:rPr lang="en-US" dirty="0"/>
              <a:t>Digital FM synthesis (implemented as phase modulation, mathematically equivalent) was the basis of several musical instruments.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FM synthesis stayed as the dominant synthesis method for years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Implementing FM-synthesis in its simplest form requires only 10 lines of (</a:t>
            </a:r>
            <a:r>
              <a:rPr lang="en-US" dirty="0" err="1"/>
              <a:t>Matlab</a:t>
            </a:r>
            <a:r>
              <a:rPr lang="en-US" dirty="0"/>
              <a:t>) code and a few parameter values</a:t>
            </a:r>
          </a:p>
          <a:p>
            <a:pPr marL="139700" indent="0">
              <a:spcBef>
                <a:spcPts val="0"/>
              </a:spcBef>
              <a:buNone/>
            </a:pPr>
            <a:endParaRPr lang="en-US" dirty="0"/>
          </a:p>
          <a:p>
            <a:pPr marL="139700" indent="0">
              <a:spcBef>
                <a:spcPts val="0"/>
              </a:spcBef>
              <a:buNone/>
            </a:pPr>
            <a:r>
              <a:rPr lang="en-US" dirty="0"/>
              <a:t>Until mid 90s</a:t>
            </a:r>
          </a:p>
          <a:p>
            <a:pPr>
              <a:spcBef>
                <a:spcPts val="0"/>
              </a:spcBef>
            </a:pPr>
            <a:r>
              <a:rPr lang="en-US" dirty="0"/>
              <a:t>Yamaha dx7 - Notoriously difficult to program, patented and monopolized the market for FM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B5074-3CEB-492D-B64F-5FBB347F52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305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7CA14-56A7-44AD-B887-5697E16E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modulation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DF679-AF2C-4BC1-A124-B485801D7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5037077" cy="3263400"/>
          </a:xfrm>
        </p:spPr>
        <p:txBody>
          <a:bodyPr/>
          <a:lstStyle/>
          <a:p>
            <a:r>
              <a:rPr lang="en-US" dirty="0"/>
              <a:t>The carrier </a:t>
            </a:r>
            <a:r>
              <a:rPr lang="en-US" b="1" dirty="0"/>
              <a:t>amplitude</a:t>
            </a:r>
            <a:r>
              <a:rPr lang="en-US" dirty="0"/>
              <a:t> remains </a:t>
            </a:r>
            <a:r>
              <a:rPr lang="en-US" b="1" dirty="0"/>
              <a:t>constant</a:t>
            </a:r>
            <a:r>
              <a:rPr lang="en-US" dirty="0"/>
              <a:t>, but its </a:t>
            </a:r>
            <a:r>
              <a:rPr lang="en-US" b="1" dirty="0"/>
              <a:t>frequency</a:t>
            </a:r>
            <a:r>
              <a:rPr lang="en-US" dirty="0"/>
              <a:t> is </a:t>
            </a:r>
            <a:r>
              <a:rPr lang="en-US" b="1" dirty="0"/>
              <a:t>changed</a:t>
            </a:r>
            <a:r>
              <a:rPr lang="en-US" dirty="0"/>
              <a:t> in accordance with the modulating signal. </a:t>
            </a:r>
          </a:p>
          <a:p>
            <a:r>
              <a:rPr lang="en-US" dirty="0"/>
              <a:t>Specifically, the higher the amplitude of the information signal, the greater the frequency change.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7AA83-C358-44BB-A8E2-10E3D6F51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29</a:t>
            </a:fld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0DED31-75B8-4D43-B2EB-0D1387CB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774" y="1277699"/>
            <a:ext cx="3554184" cy="30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8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251B-017D-4F69-A90A-75A89BC8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561A5-0FC4-4A85-ACDC-ABFA64F34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Sampling</a:t>
            </a:r>
            <a:r>
              <a:rPr lang="en-US" dirty="0"/>
              <a:t>: each note of an instrument is recorded and stored in the memory.</a:t>
            </a:r>
          </a:p>
          <a:p>
            <a:r>
              <a:rPr lang="en-US" b="1" dirty="0"/>
              <a:t>Additive synthesis</a:t>
            </a:r>
            <a:r>
              <a:rPr lang="en-US" dirty="0"/>
              <a:t>: each harmonic of a complex tone is synthesized separately and added together.</a:t>
            </a:r>
          </a:p>
          <a:p>
            <a:r>
              <a:rPr lang="en-US" b="1" dirty="0"/>
              <a:t>Subtractive synthesis</a:t>
            </a:r>
            <a:r>
              <a:rPr lang="en-US" dirty="0"/>
              <a:t>: the spectrum of a rich sound is modified by filters.</a:t>
            </a:r>
          </a:p>
          <a:p>
            <a:r>
              <a:rPr lang="en-US" b="1" dirty="0"/>
              <a:t>Non-linear synthesis</a:t>
            </a:r>
            <a:r>
              <a:rPr lang="en-US" dirty="0"/>
              <a:t>: input-output relationship that produces new frequency components, meaningful in musical sound synthesis.</a:t>
            </a:r>
          </a:p>
          <a:p>
            <a:pPr lvl="1"/>
            <a:r>
              <a:rPr lang="en-US" dirty="0"/>
              <a:t>FM synthesis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3053-2467-4D41-8112-4ACA8A0BD8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424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FM synthesis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9E277-9CB4-47DB-B9DD-850BE5F2F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5AF10-3CCE-45E4-8C94-505B1ADB53A0}"/>
              </a:ext>
            </a:extLst>
          </p:cNvPr>
          <p:cNvSpPr txBox="1"/>
          <p:nvPr/>
        </p:nvSpPr>
        <p:spPr>
          <a:xfrm>
            <a:off x="307043" y="1236631"/>
            <a:ext cx="78866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idea behind FM synthesis is similar to FM radio, but the carrier and the signal are both in the audio range, and usually related by a small rational frequency ratio.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ABE43-FE3A-4423-971D-D25A46B20EC7}"/>
              </a:ext>
            </a:extLst>
          </p:cNvPr>
          <p:cNvSpPr txBox="1"/>
          <p:nvPr/>
        </p:nvSpPr>
        <p:spPr>
          <a:xfrm>
            <a:off x="372416" y="4370122"/>
            <a:ext cx="8309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This gives a way of making an audio signal with a rich harmonic content relatively simply. </a:t>
            </a:r>
          </a:p>
          <a:p>
            <a:r>
              <a:rPr lang="en-US" sz="1600" dirty="0"/>
              <a:t>If we wanted to synthesize these waves using additive synthesis, it would be much harder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95B94-43A7-4AD9-9BA7-354E753B0A17}"/>
              </a:ext>
            </a:extLst>
          </p:cNvPr>
          <p:cNvSpPr txBox="1"/>
          <p:nvPr/>
        </p:nvSpPr>
        <p:spPr>
          <a:xfrm>
            <a:off x="372416" y="1812571"/>
            <a:ext cx="6094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Example, a 440 Hz carrier and 440 Hz modulator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F8F1C6-FD5B-4F19-84F3-0396827F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004" y="2185384"/>
            <a:ext cx="2888776" cy="241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8E71E3-E3E8-422A-B8C1-A51EAA08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522" y="2491009"/>
            <a:ext cx="2121838" cy="1306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C4ABD1-D444-480F-90F5-79BB809BC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704" y="2462719"/>
            <a:ext cx="2217810" cy="13634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81C264-FE85-4DAD-88E4-44822568E6FF}"/>
              </a:ext>
            </a:extLst>
          </p:cNvPr>
          <p:cNvSpPr txBox="1"/>
          <p:nvPr/>
        </p:nvSpPr>
        <p:spPr>
          <a:xfrm>
            <a:off x="1184105" y="3877255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values of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DD3C7-CFA5-477C-A5DD-1D4C36A412C8}"/>
              </a:ext>
            </a:extLst>
          </p:cNvPr>
          <p:cNvSpPr txBox="1"/>
          <p:nvPr/>
        </p:nvSpPr>
        <p:spPr>
          <a:xfrm>
            <a:off x="5605407" y="3868820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values of B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A5E7-63DE-4770-BDAD-040B254F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synthesis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1224E-C1D1-4739-B8AF-EF5ACE31E5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31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42ABB-7E90-484D-AF3A-85BAD1DAA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92" y="1428651"/>
            <a:ext cx="3619500" cy="476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BD8171-8867-490F-AC3E-EFE45E26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86" y="390525"/>
            <a:ext cx="337185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C3251F-9B5D-4419-8D69-F63560195534}"/>
                  </a:ext>
                </a:extLst>
              </p:cNvPr>
              <p:cNvSpPr txBox="1"/>
              <p:nvPr/>
            </p:nvSpPr>
            <p:spPr>
              <a:xfrm>
                <a:off x="895547" y="2036189"/>
                <a:ext cx="28920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i-FI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= modulation frequency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i-FI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= carrier frequency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latin typeface="Euclid" panose="02020503060505020303" pitchFamily="18" charset="0"/>
                  </a:rPr>
                  <a:t>I</a:t>
                </a:r>
                <a:r>
                  <a:rPr lang="en-US" sz="1600" dirty="0"/>
                  <a:t> = modulation index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C3251F-9B5D-4419-8D69-F63560195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47" y="2036189"/>
                <a:ext cx="2892010" cy="830997"/>
              </a:xfrm>
              <a:prstGeom prst="rect">
                <a:avLst/>
              </a:prstGeom>
              <a:blipFill>
                <a:blip r:embed="rId4"/>
                <a:stretch>
                  <a:fillRect l="-844" t="-2206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6C0C216-19E1-427E-842F-57F033E7EAE6}"/>
              </a:ext>
            </a:extLst>
          </p:cNvPr>
          <p:cNvSpPr txBox="1"/>
          <p:nvPr/>
        </p:nvSpPr>
        <p:spPr>
          <a:xfrm>
            <a:off x="463386" y="338396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Two sinusoidal oscillators are used, one as the modulator and the other as the carrier.</a:t>
            </a:r>
          </a:p>
        </p:txBody>
      </p:sp>
    </p:spTree>
    <p:extLst>
      <p:ext uri="{BB962C8B-B14F-4D97-AF65-F5344CB8AC3E}">
        <p14:creationId xmlns:p14="http://schemas.microsoft.com/office/powerpoint/2010/main" val="34608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synthesis</a:t>
            </a:r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Note that we modulate phase instead of frequency!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more correct name would be phase modulation (PM)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PM and FM produce essentially the same kind of sound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 analog devices, FM is used: PM is practical only digitally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 above equation does not express the relationship of the magnitude of harmonic frequencies.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sin(a + b sin(c)) can be written as a sum of weighted sinusoids using Bessel functions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0" y="1280475"/>
            <a:ext cx="4244714" cy="3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E8E5F-FB99-4479-99F7-AD09326B2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886" y="3484034"/>
            <a:ext cx="3621506" cy="149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8E064-C2BD-4F36-AFAE-C610F80D1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2839" y="3645025"/>
            <a:ext cx="1638192" cy="1171268"/>
          </a:xfrm>
          <a:prstGeom prst="rect">
            <a:avLst/>
          </a:prstGeom>
        </p:spPr>
      </p:pic>
      <p:pic>
        <p:nvPicPr>
          <p:cNvPr id="6" name="fm-out">
            <a:hlinkClick r:id="" action="ppaction://media"/>
            <a:extLst>
              <a:ext uri="{FF2B5EF4-FFF2-40B4-BE49-F238E27FC236}">
                <a16:creationId xmlns:a16="http://schemas.microsoft.com/office/drawing/2014/main" id="{C578BEE4-5D00-45B1-9A21-BA2166C66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97748" y="3645025"/>
            <a:ext cx="487363" cy="487363"/>
          </a:xfrm>
          <a:prstGeom prst="rect">
            <a:avLst/>
          </a:prstGeom>
        </p:spPr>
      </p:pic>
      <p:pic>
        <p:nvPicPr>
          <p:cNvPr id="7" name="fm-out2">
            <a:hlinkClick r:id="" action="ppaction://media"/>
            <a:extLst>
              <a:ext uri="{FF2B5EF4-FFF2-40B4-BE49-F238E27FC236}">
                <a16:creationId xmlns:a16="http://schemas.microsoft.com/office/drawing/2014/main" id="{37C48934-7B96-4A6E-A8B9-526A3A7C35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97748" y="4300191"/>
            <a:ext cx="487363" cy="4873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A3D5-DAA6-424F-A61D-F19D81B60B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synthesis</a:t>
            </a:r>
            <a:endParaRPr/>
          </a:p>
        </p:txBody>
      </p:sp>
      <p:sp>
        <p:nvSpPr>
          <p:cNvPr id="305" name="Google Shape;305;p42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formula on the previous slide can be written as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where J</a:t>
            </a:r>
            <a:r>
              <a:rPr lang="en" baseline="-25000"/>
              <a:t>k</a:t>
            </a:r>
            <a:r>
              <a:rPr lang="en"/>
              <a:t> is a Bessel function (1st kind) of order </a:t>
            </a:r>
            <a:r>
              <a:rPr lang="en" i="1"/>
              <a:t>k</a:t>
            </a:r>
            <a:r>
              <a:rPr lang="en"/>
              <a:t> evaluated at I.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From the above formula we can see that PM synthesis (and FM synthesis) produces frequency components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22860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Figure: Bessel functions Jk(I) for k = 0,1,…,3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2438400"/>
            <a:ext cx="2832975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300" y="3138488"/>
            <a:ext cx="55626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600" y="1295400"/>
            <a:ext cx="3741688" cy="37899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/>
          <p:nvPr/>
        </p:nvSpPr>
        <p:spPr>
          <a:xfrm>
            <a:off x="5471025" y="68963"/>
            <a:ext cx="3551796" cy="1224180"/>
          </a:xfrm>
          <a:prstGeom prst="cloud">
            <a:avLst/>
          </a:prstGeom>
          <a:solidFill>
            <a:srgbClr val="E7E6E6"/>
          </a:solidFill>
          <a:ln w="9525" cap="flat" cmpd="sng">
            <a:solidFill>
              <a:srgbClr val="4E00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5845775" y="334325"/>
            <a:ext cx="3107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For those who want more details, </a:t>
            </a:r>
            <a:endParaRPr b="1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30A0"/>
                </a:solidFill>
              </a:rPr>
              <a:t>not important for exam</a:t>
            </a:r>
            <a:endParaRPr b="1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93BD6-5A4C-4D97-87A7-C25BE7670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FM synthesis block diagram</a:t>
            </a:r>
            <a:endParaRPr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183300" y="1196308"/>
            <a:ext cx="6484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54B91-019C-49F8-B318-890F1EC0E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33E90-685F-4362-BFCD-A8DE21B37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7" y="1310608"/>
            <a:ext cx="2762660" cy="1587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A7A58-D23D-45CF-B93F-F9ABF0413DC6}"/>
              </a:ext>
            </a:extLst>
          </p:cNvPr>
          <p:cNvSpPr txBox="1"/>
          <p:nvPr/>
        </p:nvSpPr>
        <p:spPr>
          <a:xfrm>
            <a:off x="4205037" y="1564105"/>
            <a:ext cx="4036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Sideband</a:t>
            </a:r>
            <a:r>
              <a:rPr lang="es-ES" dirty="0"/>
              <a:t> sinusoidal </a:t>
            </a:r>
            <a:r>
              <a:rPr lang="es-ES" dirty="0" err="1"/>
              <a:t>partials</a:t>
            </a:r>
            <a:r>
              <a:rPr lang="es-ES" dirty="0"/>
              <a:t> </a:t>
            </a:r>
            <a:r>
              <a:rPr lang="es-ES" dirty="0" err="1"/>
              <a:t>appear</a:t>
            </a:r>
            <a:r>
              <a:rPr lang="es-ES" dirty="0"/>
              <a:t> </a:t>
            </a:r>
            <a:r>
              <a:rPr lang="es-ES" dirty="0" err="1"/>
              <a:t>around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Carrier </a:t>
            </a:r>
            <a:r>
              <a:rPr lang="es-ES" dirty="0" err="1"/>
              <a:t>frequency</a:t>
            </a:r>
            <a:r>
              <a:rPr lang="es-ES" dirty="0"/>
              <a:t>, </a:t>
            </a:r>
            <a:r>
              <a:rPr lang="es-ES" dirty="0" err="1"/>
              <a:t>spaced</a:t>
            </a:r>
            <a:r>
              <a:rPr lang="es-ES" dirty="0"/>
              <a:t> at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multiples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modulation</a:t>
            </a:r>
            <a:r>
              <a:rPr lang="es-ES" dirty="0"/>
              <a:t> </a:t>
            </a:r>
            <a:r>
              <a:rPr lang="es-ES" dirty="0" err="1"/>
              <a:t>frequency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193D2-E07F-4CCC-831C-02F68EBEE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037" y="3175134"/>
            <a:ext cx="3176334" cy="1544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E4F0B-4AC9-4A22-9CBF-0A0CBAB6ACB9}"/>
              </a:ext>
            </a:extLst>
          </p:cNvPr>
          <p:cNvSpPr txBox="1"/>
          <p:nvPr/>
        </p:nvSpPr>
        <p:spPr>
          <a:xfrm>
            <a:off x="4367463" y="2682598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Harmonic</a:t>
            </a:r>
            <a:r>
              <a:rPr lang="es-ES" dirty="0"/>
              <a:t> </a:t>
            </a:r>
            <a:r>
              <a:rPr lang="es-ES" dirty="0" err="1"/>
              <a:t>related</a:t>
            </a:r>
            <a:r>
              <a:rPr lang="es-ES" dirty="0"/>
              <a:t> </a:t>
            </a:r>
            <a:r>
              <a:rPr lang="es-ES" dirty="0" err="1"/>
              <a:t>sidebands</a:t>
            </a:r>
            <a:r>
              <a:rPr lang="es-ES" dirty="0"/>
              <a:t> </a:t>
            </a:r>
            <a:r>
              <a:rPr lang="es-ES" dirty="0" err="1"/>
              <a:t>result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056" y="1975400"/>
            <a:ext cx="5683999" cy="28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 synthesis</a:t>
            </a:r>
            <a:endParaRPr/>
          </a:p>
        </p:txBody>
      </p:sp>
      <p:sp>
        <p:nvSpPr>
          <p:cNvPr id="317" name="Google Shape;317;p43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Harmonic sound is obtained by setting the carrier and modulation frequencies into a whole-number ratio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FM vs PM: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02924-5FB3-4D8C-8AA8-73E9AB8A44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DCA7-58F7-459F-8B86-5890F875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modulation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467F-9492-4A6C-9C51-24473A7FB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Phase shift is a time shift between two sine waves of the same frequency. </a:t>
            </a:r>
          </a:p>
          <a:p>
            <a:r>
              <a:rPr lang="en-US" dirty="0"/>
              <a:t>The information signal can be used to shift the phase of the carrier with respect to the carrier reference.</a:t>
            </a:r>
          </a:p>
          <a:p>
            <a:r>
              <a:rPr lang="en-US" dirty="0"/>
              <a:t>The resulted signal looks the same as an FM signal.</a:t>
            </a:r>
          </a:p>
          <a:p>
            <a:r>
              <a:rPr lang="en-US" dirty="0"/>
              <a:t>PM is easier to implement (electronically) than FM.</a:t>
            </a:r>
          </a:p>
          <a:p>
            <a:r>
              <a:rPr lang="en-US" dirty="0"/>
              <a:t>PM and FM are types of angle modulation.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63509-F9F4-49C6-B711-FE24F8026D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36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4619A-817C-4D23-9605-1F77B7871C4E}"/>
              </a:ext>
            </a:extLst>
          </p:cNvPr>
          <p:cNvSpPr txBox="1"/>
          <p:nvPr/>
        </p:nvSpPr>
        <p:spPr>
          <a:xfrm>
            <a:off x="479589" y="3447528"/>
            <a:ext cx="392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 sinusoidal waveform in the time domain and its representation in the phase domain.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80F1CF8-56BA-48BB-AB61-4D404899B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1230" y="2990944"/>
            <a:ext cx="4252524" cy="174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0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3199-16F1-43ED-983B-CE0E9724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7D456-6B7A-4E0A-95CE-93371509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042" y="1660642"/>
            <a:ext cx="5729964" cy="3263400"/>
          </a:xfrm>
        </p:spPr>
        <p:txBody>
          <a:bodyPr/>
          <a:lstStyle/>
          <a:p>
            <a:r>
              <a:rPr lang="en-US" dirty="0"/>
              <a:t>A sine can be represented by the movement of a point around a circle.</a:t>
            </a:r>
          </a:p>
          <a:p>
            <a:r>
              <a:rPr lang="en-US" dirty="0"/>
              <a:t>Phase is the angle between the start point and the point on the waveform at a given point.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D5B6-31C0-4780-B394-CF2C9672FA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37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55D198-FBEC-445E-BC07-B50847B2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8512" y="1180717"/>
            <a:ext cx="3855242" cy="37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52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BAF4-AD24-4C7B-B141-AA612E2B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93" y="1289351"/>
            <a:ext cx="2806272" cy="484200"/>
          </a:xfrm>
        </p:spPr>
        <p:txBody>
          <a:bodyPr/>
          <a:lstStyle/>
          <a:p>
            <a:r>
              <a:rPr lang="en-US" dirty="0"/>
              <a:t>Importance of the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C60FD-D449-4CA2-96C2-679D45F08A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38</a:t>
            </a:fld>
            <a:endParaRPr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C9B02CD-7A9B-4560-8899-633547933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675" y="666750"/>
            <a:ext cx="55054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15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FM synthesis: extensions</a:t>
            </a:r>
            <a:endParaRPr dirty="0"/>
          </a:p>
        </p:txBody>
      </p:sp>
      <p:sp>
        <p:nvSpPr>
          <p:cNvPr id="323" name="Google Shape;323;p4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834074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600" dirty="0"/>
              <a:t>Compose the desired spectrum by summing the output of several basic FM blocks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344" y="2138152"/>
            <a:ext cx="3183398" cy="18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4572000" y="3699677"/>
            <a:ext cx="693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3A3838"/>
                </a:solidFill>
              </a:rPr>
              <a:t>[Roads96]</a:t>
            </a:r>
            <a:endParaRPr sz="800" dirty="0">
              <a:solidFill>
                <a:srgbClr val="3A38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540F4-723E-446B-92D6-709F4DAF1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B5E34-08B7-4BA7-B044-0AAC474B3E7B}"/>
              </a:ext>
            </a:extLst>
          </p:cNvPr>
          <p:cNvSpPr txBox="1"/>
          <p:nvPr/>
        </p:nvSpPr>
        <p:spPr>
          <a:xfrm>
            <a:off x="649705" y="1961147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FM block </a:t>
            </a:r>
            <a:r>
              <a:rPr lang="es-ES" dirty="0" err="1"/>
              <a:t>diagram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Guitar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D61F0-F641-4D70-985F-9C3F6D10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86" y="2390126"/>
            <a:ext cx="2707578" cy="16080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synthesis</a:t>
            </a:r>
            <a:endParaRPr/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i-FI" dirty="0" err="1"/>
              <a:t>wavetable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0F577-C9F1-4321-9AE9-F43A32B8E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vocoder</a:t>
            </a:r>
            <a:endParaRPr/>
          </a:p>
        </p:txBody>
      </p:sp>
      <p:sp>
        <p:nvSpPr>
          <p:cNvPr id="356" name="Google Shape;356;p49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33C5B-B87A-40E5-A63C-EFD3A03C3E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3A90-121D-4F4B-9314-270817D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CCF56-E818-4825-8778-466670378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in the 60s when researching speech compression methods</a:t>
            </a:r>
          </a:p>
          <a:p>
            <a:r>
              <a:rPr lang="en-US" dirty="0"/>
              <a:t>Vocoder (</a:t>
            </a:r>
            <a:r>
              <a:rPr lang="en-US" b="1" dirty="0"/>
              <a:t>vo</a:t>
            </a:r>
            <a:r>
              <a:rPr lang="en-US" dirty="0"/>
              <a:t>ice </a:t>
            </a:r>
            <a:r>
              <a:rPr lang="en-US" b="1" dirty="0"/>
              <a:t>coder</a:t>
            </a:r>
            <a:r>
              <a:rPr lang="en-US" dirty="0"/>
              <a:t>) that does analysis synthesis of human voice.</a:t>
            </a:r>
          </a:p>
          <a:p>
            <a:r>
              <a:rPr lang="en-US" dirty="0"/>
              <a:t>Process of analyzing and synthesizing the human voice (or another modulator signal) for audio transformation. 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How it works: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Presents the signal in multiple parallel channels, each describing the signal in a particular frequency band →simplify the spectral information,  reduce the amount of data needed to present the signal.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Applications nowadays: audio time stretching, pitch shifting, audio morphing, time-frequency domain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011A1-83B2-4E48-A657-83EFCF161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0019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vocoder</a:t>
            </a:r>
            <a:endParaRPr/>
          </a:p>
        </p:txBody>
      </p:sp>
      <p:sp>
        <p:nvSpPr>
          <p:cNvPr id="362" name="Google Shape;362;p50"/>
          <p:cNvSpPr txBox="1">
            <a:spLocks noGrp="1"/>
          </p:cNvSpPr>
          <p:nvPr>
            <p:ph type="body" idx="1"/>
          </p:nvPr>
        </p:nvSpPr>
        <p:spPr>
          <a:xfrm>
            <a:off x="322500" y="1280475"/>
            <a:ext cx="81441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A vocoder splits the modulator signal into frequency bands, and a carrier signal is filtered according to the level of the modulator in each of these frequency bands.</a:t>
            </a:r>
          </a:p>
          <a:p>
            <a:pPr marL="139700" indent="0">
              <a:buNone/>
            </a:pPr>
            <a:endParaRPr lang="en" dirty="0"/>
          </a:p>
          <a:p>
            <a:pPr marL="139700" indent="0">
              <a:buNone/>
            </a:pPr>
            <a:r>
              <a:rPr lang="en" dirty="0"/>
              <a:t>Phase vocoder: also the phases are synthesized.</a:t>
            </a:r>
          </a:p>
          <a:p>
            <a:pPr marL="139700" indent="0">
              <a:buNone/>
            </a:pPr>
            <a:endParaRPr lang="en" dirty="0"/>
          </a:p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General name for analysis-synthesis methods where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Audio signal is represented as a </a:t>
            </a:r>
            <a:r>
              <a:rPr lang="en" b="1" dirty="0"/>
              <a:t>sum of sinusoids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 addition to magnitudes and frequencies, also </a:t>
            </a:r>
            <a:r>
              <a:rPr lang="en" b="1" dirty="0"/>
              <a:t>phases are synthesized</a:t>
            </a:r>
            <a:endParaRPr b="1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Usually implemented using short-time Fourier transform (STFT)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Spectrum modification method:  allowing modifications to the amplitudes or phases of specific frequency components of the sound, before resynthesis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80DAE-DD3E-4D62-8F4D-853B7FB937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Analysis-synthesis systems</a:t>
            </a:r>
            <a:endParaRPr/>
          </a:p>
        </p:txBody>
      </p:sp>
      <p:sp>
        <p:nvSpPr>
          <p:cNvPr id="368" name="Google Shape;368;p5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Sine window (left panel below) is useful in analysis-synthesis systems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squared sine window equals the hanning window (middle panel)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Sine windowing is done again in resynthesis to avoid artefacts at frame boundaries in the case that signal is manipulated in the f-domain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50% frame overlap leads to perfect reconstruction if nothing is done at subbands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9" name="Google Shape;3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16" y="2510790"/>
            <a:ext cx="5738454" cy="25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89202-F3D6-4344-BF80-3C84DA09B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1CFD-10E4-4ABE-8375-6B4051D6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D3EE6-C9B5-48AE-B003-D29987792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issues:</a:t>
            </a:r>
          </a:p>
          <a:p>
            <a:r>
              <a:rPr lang="en-US" dirty="0"/>
              <a:t>Possible to detect each individual component at any given moment.</a:t>
            </a:r>
          </a:p>
          <a:p>
            <a:pPr lvl="1"/>
            <a:r>
              <a:rPr lang="en-US" dirty="0"/>
              <a:t>Band-pass filter, if a component of frequency </a:t>
            </a:r>
            <a:r>
              <a:rPr lang="en-US" i="1" dirty="0"/>
              <a:t>f</a:t>
            </a:r>
            <a:r>
              <a:rPr lang="en-US" dirty="0"/>
              <a:t> falls withing the </a:t>
            </a:r>
            <a:r>
              <a:rPr lang="en-US" dirty="0" err="1"/>
              <a:t>bw</a:t>
            </a:r>
            <a:r>
              <a:rPr lang="en-US" dirty="0"/>
              <a:t>, all the other components are outside, only </a:t>
            </a:r>
            <a:r>
              <a:rPr lang="en-US" i="1" dirty="0"/>
              <a:t>f</a:t>
            </a:r>
            <a:r>
              <a:rPr lang="en-US" dirty="0"/>
              <a:t> will go through.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spectrum changes as time goes by.</a:t>
            </a:r>
          </a:p>
          <a:p>
            <a:pPr lvl="1"/>
            <a:r>
              <a:rPr lang="en-US" dirty="0"/>
              <a:t>The spectrum have to be sampled at regular intervals.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9DFF5-5B29-49CB-998F-EE10CB6BD4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40018-ADFF-4525-9448-EAD012B0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89" y="2571750"/>
            <a:ext cx="4602000" cy="10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58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8E89-167E-4891-80A3-C9F3A215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spectral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03928-0D66-4666-A4E2-5228F24DB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5054964" cy="3263400"/>
          </a:xfrm>
        </p:spPr>
        <p:txBody>
          <a:bodyPr/>
          <a:lstStyle/>
          <a:p>
            <a:r>
              <a:rPr lang="en-US" dirty="0"/>
              <a:t>Sample the spectrum at appropriate intervals to follow the changes in the spectrum of a signal.</a:t>
            </a:r>
          </a:p>
          <a:p>
            <a:r>
              <a:rPr lang="en-US" dirty="0"/>
              <a:t>If they are taken in isolation, the samples start and end abruptly, producing “transients” in the signal (we heard them as clicks).</a:t>
            </a:r>
          </a:p>
          <a:p>
            <a:r>
              <a:rPr lang="en-US" dirty="0"/>
              <a:t>Alleviated by taking overlapped samples and smoothing the edges.</a:t>
            </a:r>
          </a:p>
          <a:p>
            <a:r>
              <a:rPr lang="en-US" dirty="0"/>
              <a:t>Overlap also increases the resolution by </a:t>
            </a:r>
            <a:r>
              <a:rPr lang="en-US" dirty="0" err="1"/>
              <a:t>analysing</a:t>
            </a:r>
            <a:r>
              <a:rPr lang="en-US" dirty="0"/>
              <a:t> more samples within the same temporal interval.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512EA-CA12-47F5-AB59-93EE82A7F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3D78C-332D-4CF4-BADB-56CE40D2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2" y="1389647"/>
            <a:ext cx="2872934" cy="16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1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79CA-3C9F-4FDE-9352-940B9BD2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FFC46-1FB1-45EE-8AE6-5D7D5F916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spectral frames (output of the STFT) provides a description of the way the spectrum of a signal changes in time.</a:t>
            </a:r>
          </a:p>
          <a:p>
            <a:r>
              <a:rPr lang="en-US" dirty="0"/>
              <a:t>The duration of a STFT representation depends on the number of frames per seconds in the analysis.</a:t>
            </a:r>
          </a:p>
          <a:p>
            <a:pPr lvl="1"/>
            <a:r>
              <a:rPr lang="en-US" dirty="0"/>
              <a:t>Not altered == same duration</a:t>
            </a:r>
          </a:p>
          <a:p>
            <a:pPr lvl="1"/>
            <a:r>
              <a:rPr lang="en-US" dirty="0"/>
              <a:t>Manipulated == time-stretch of a sound, without changing its pitch. We can repeat each frame resulting in doubled duration.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7AE8-7AE9-4CF8-95ED-950855912A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537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C1CE-013B-4BEC-BEC0-EAEEF073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F27F6-5CD3-4B99-89AA-03997F8CC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IFFT, converts spectral information into samples.</a:t>
            </a:r>
          </a:p>
          <a:p>
            <a:r>
              <a:rPr lang="en-US" dirty="0"/>
              <a:t>Reverses the analysis stage in order to convert the spectral frames into a time-sampled signal.</a:t>
            </a:r>
          </a:p>
          <a:p>
            <a:r>
              <a:rPr lang="en-US" dirty="0"/>
              <a:t>Converts spectral frames into overlapped windows with samples.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F9FA4-4260-4091-A59E-36FA39E2F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7345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stretching and pitch shifting</a:t>
            </a:r>
            <a:endParaRPr/>
          </a:p>
        </p:txBody>
      </p:sp>
      <p:sp>
        <p:nvSpPr>
          <p:cNvPr id="375" name="Google Shape;375;p52"/>
          <p:cNvSpPr txBox="1">
            <a:spLocks noGrp="1"/>
          </p:cNvSpPr>
          <p:nvPr>
            <p:ph type="body" idx="1"/>
          </p:nvPr>
        </p:nvSpPr>
        <p:spPr>
          <a:xfrm>
            <a:off x="322500" y="1280475"/>
            <a:ext cx="81888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Phase vocoder allows audio time stretching and pitch shifting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Time stretching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Change the time interval between frames during synthesis,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OR alternatively, frames are copied or deleted at suitable intervals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time-domain windowing has to be done carefully to avoid artefacts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phases are processed to keep phase time derivative unchanged (duration • 2  phases • 2)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(more details in exercise this week)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Pitch shifting 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 single recording of an instrument can be pitch shifted over a frequency range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 range producing credible results depends on the instrument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Piano: one note per octave (there are 12 notes in octave) can be sufficient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Horn, human voice: several recordings per octave are required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DE22FE-9C31-4197-97AE-1D7805A6F6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Pitch shifting </a:t>
            </a:r>
            <a:endParaRPr dirty="0"/>
          </a:p>
        </p:txBody>
      </p:sp>
      <p:sp>
        <p:nvSpPr>
          <p:cNvPr id="381" name="Google Shape;381;p53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Pitch shifting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Time-stretch first, then resample the signal so that duration becomes the same again, but pitch changes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Large changes make especially speech sound strange, because the coarse spectral envelope is shifted too (formants)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Using the spectrogram representation, sound can be flexibly processed before returning to the time domain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Filtering: multiply with frequency response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Morphing sounds: interpolate the magnitude and phase spectra of sounds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0CC19-9AB2-43D8-A559-EA95AFAE427A}"/>
              </a:ext>
            </a:extLst>
          </p:cNvPr>
          <p:cNvSpPr txBox="1"/>
          <p:nvPr/>
        </p:nvSpPr>
        <p:spPr>
          <a:xfrm>
            <a:off x="868680" y="257175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816FB-6C2E-4BBA-BD21-8CDA8343E722}"/>
              </a:ext>
            </a:extLst>
          </p:cNvPr>
          <p:cNvSpPr txBox="1"/>
          <p:nvPr/>
        </p:nvSpPr>
        <p:spPr>
          <a:xfrm>
            <a:off x="3795201" y="257175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pitch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86888-1EA1-41BC-99A8-6F1878147C43}"/>
              </a:ext>
            </a:extLst>
          </p:cNvPr>
          <p:cNvSpPr txBox="1"/>
          <p:nvPr/>
        </p:nvSpPr>
        <p:spPr>
          <a:xfrm>
            <a:off x="6583680" y="2550112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pitch</a:t>
            </a:r>
          </a:p>
        </p:txBody>
      </p:sp>
      <p:pic>
        <p:nvPicPr>
          <p:cNvPr id="5" name="speech_orig">
            <a:hlinkClick r:id="" action="ppaction://media"/>
            <a:extLst>
              <a:ext uri="{FF2B5EF4-FFF2-40B4-BE49-F238E27FC236}">
                <a16:creationId xmlns:a16="http://schemas.microsoft.com/office/drawing/2014/main" id="{7B52707B-971F-4291-8629-50E3165A2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70676" y="2481956"/>
            <a:ext cx="487363" cy="487363"/>
          </a:xfrm>
          <a:prstGeom prst="rect">
            <a:avLst/>
          </a:prstGeom>
        </p:spPr>
      </p:pic>
      <p:pic>
        <p:nvPicPr>
          <p:cNvPr id="6" name="speech_low">
            <a:hlinkClick r:id="" action="ppaction://media"/>
            <a:extLst>
              <a:ext uri="{FF2B5EF4-FFF2-40B4-BE49-F238E27FC236}">
                <a16:creationId xmlns:a16="http://schemas.microsoft.com/office/drawing/2014/main" id="{856D94C5-527F-48F7-8BDD-EFB9D09C47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39934" y="2481956"/>
            <a:ext cx="487363" cy="487363"/>
          </a:xfrm>
          <a:prstGeom prst="rect">
            <a:avLst/>
          </a:prstGeom>
        </p:spPr>
      </p:pic>
      <p:pic>
        <p:nvPicPr>
          <p:cNvPr id="7" name="speech_high">
            <a:hlinkClick r:id="" action="ppaction://media"/>
            <a:extLst>
              <a:ext uri="{FF2B5EF4-FFF2-40B4-BE49-F238E27FC236}">
                <a16:creationId xmlns:a16="http://schemas.microsoft.com/office/drawing/2014/main" id="{53E0AA9A-9B6B-4152-9606-CC8B45DBD9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7237" y="2464552"/>
            <a:ext cx="487363" cy="4873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A68C9F-43CD-4471-9BD3-880B509DE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synthesis</a:t>
            </a:r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Recordings of relatively short sounds are played back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Samplers: digital sampling instruments: perform </a:t>
            </a:r>
            <a:r>
              <a:rPr lang="en" sz="1600" b="1" dirty="0"/>
              <a:t>pitch shifting</a:t>
            </a:r>
            <a:r>
              <a:rPr lang="en" sz="1600" dirty="0"/>
              <a:t>, looping, other modifications to the original signal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Very widely-used synthesis method 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Memory requirements are the challenge of this approach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It is not economical to store all possible sounds from all instruments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The art of sampling synthesis is to minimize the memory consumption while maximizing the sound quality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Basic idea: to </a:t>
            </a:r>
            <a:r>
              <a:rPr lang="en" sz="1600" b="1" dirty="0"/>
              <a:t>model sounds with less data</a:t>
            </a:r>
            <a:endParaRPr sz="1600" b="1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B2679-9DB7-4159-AEC6-F0AFDC8C8D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modeling</a:t>
            </a:r>
            <a:endParaRPr/>
          </a:p>
        </p:txBody>
      </p:sp>
      <p:sp>
        <p:nvSpPr>
          <p:cNvPr id="387" name="Google Shape;387;p5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Musical acoustics: physics branch aimed to improve understanding of instruments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A mathematical model is developed for an instrument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Typically a set of differential equations describing components of the instrument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The motion of the real system can be modeled accurately given boundary conditions and external forces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Numerical methods are used to solve the equations by discretizing them using finite difference approximation methods.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Challenges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Computational complexity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Producing realistic sounds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Benefits: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Small memory footprint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Parametric representation allows to generate wide range of sounds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FD854C-1BC3-4976-8951-B57DF473E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waveguides</a:t>
            </a:r>
            <a:endParaRPr/>
          </a:p>
        </p:txBody>
      </p:sp>
      <p:sp>
        <p:nvSpPr>
          <p:cNvPr id="393" name="Google Shape;393;p5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Idea: Use digital filters to model the traveling wave.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Can allow real-time synthesis (computationally efficient physical modeling), with high quality when applicable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Linear elements of one-dimensional with uniform mass distribution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E.g. vibrating strings, pipes, horns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Figure: digital waveguide to model a string of a guitar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R</a:t>
            </a:r>
            <a:r>
              <a:rPr lang="en" sz="1600" baseline="-25000" dirty="0"/>
              <a:t>a</a:t>
            </a:r>
            <a:r>
              <a:rPr lang="en" sz="1600" dirty="0"/>
              <a:t>(z) and R</a:t>
            </a:r>
            <a:r>
              <a:rPr lang="en" sz="1600" baseline="-25000" dirty="0"/>
              <a:t>b</a:t>
            </a:r>
            <a:r>
              <a:rPr lang="en" sz="1600" dirty="0"/>
              <a:t>(z) model attenuation of vibration at the terminals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905" y="3196954"/>
            <a:ext cx="5007875" cy="14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88F06-943E-4A6D-9BF3-6BEA73633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audio generation</a:t>
            </a:r>
            <a:endParaRPr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904125-F57C-4B91-B386-FB7C0471DA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audio generation</a:t>
            </a:r>
            <a:endParaRPr/>
          </a:p>
        </p:txBody>
      </p:sp>
      <p:sp>
        <p:nvSpPr>
          <p:cNvPr id="406" name="Google Shape;406;p57"/>
          <p:cNvSpPr txBox="1">
            <a:spLocks noGrp="1"/>
          </p:cNvSpPr>
          <p:nvPr>
            <p:ph type="body" idx="1"/>
          </p:nvPr>
        </p:nvSpPr>
        <p:spPr>
          <a:xfrm>
            <a:off x="322492" y="1280473"/>
            <a:ext cx="8120467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Modern </a:t>
            </a:r>
            <a:r>
              <a:rPr lang="en" sz="1600" b="1" dirty="0"/>
              <a:t>deep learning approaches </a:t>
            </a:r>
            <a:r>
              <a:rPr lang="en" sz="1600" dirty="0"/>
              <a:t>present a novel and relatively unexplored way for sound synthesis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They model the probability density of actual data p</a:t>
            </a:r>
            <a:r>
              <a:rPr lang="en" sz="1600" baseline="-25000" dirty="0"/>
              <a:t>D</a:t>
            </a:r>
            <a:r>
              <a:rPr lang="en" sz="1600" dirty="0"/>
              <a:t>(x) with a model p</a:t>
            </a:r>
            <a:r>
              <a:rPr lang="en" sz="1600" baseline="-25000" dirty="0"/>
              <a:t>model</a:t>
            </a:r>
            <a:r>
              <a:rPr lang="en" sz="1600" dirty="0"/>
              <a:t>(x).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A joint-probability model is often applied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p</a:t>
            </a:r>
            <a:r>
              <a:rPr lang="en" sz="1600" baseline="-25000" dirty="0"/>
              <a:t>model</a:t>
            </a:r>
            <a:r>
              <a:rPr lang="en" sz="1600" dirty="0"/>
              <a:t>(x) needs to be learned from the data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Model parameters are iteratively updated so that p</a:t>
            </a:r>
            <a:r>
              <a:rPr lang="en" sz="1600" baseline="-25000" dirty="0"/>
              <a:t>D</a:t>
            </a:r>
            <a:r>
              <a:rPr lang="en" sz="1600" dirty="0"/>
              <a:t>(x) is modeled accurately by p</a:t>
            </a:r>
            <a:r>
              <a:rPr lang="en" sz="1600" baseline="-25000" dirty="0"/>
              <a:t>model</a:t>
            </a:r>
            <a:r>
              <a:rPr lang="en" sz="1600" dirty="0"/>
              <a:t>(x)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Can be unconditional or conditional to external input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Conditioning information can be e.g. desired note: p</a:t>
            </a:r>
            <a:r>
              <a:rPr lang="en" sz="1600" baseline="-25000" dirty="0"/>
              <a:t>model</a:t>
            </a:r>
            <a:r>
              <a:rPr lang="en" sz="1600" dirty="0"/>
              <a:t>(x|note)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Sampling from p</a:t>
            </a:r>
            <a:r>
              <a:rPr lang="en" sz="1600" baseline="-25000" dirty="0"/>
              <a:t>model</a:t>
            </a:r>
            <a:r>
              <a:rPr lang="en" sz="1600" dirty="0"/>
              <a:t>(x) will produce a signal, that resembles an actual signal, sampling from p</a:t>
            </a:r>
            <a:r>
              <a:rPr lang="en" sz="1600" baseline="-25000" dirty="0"/>
              <a:t>model</a:t>
            </a:r>
            <a:r>
              <a:rPr lang="en" sz="1600" dirty="0"/>
              <a:t>(x|note) produces a signal to model the note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7" name="Google Shape;4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2265310"/>
            <a:ext cx="44958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92776B-C7E0-4E2E-81B2-0E3D64D71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Nsynth neural audio synthesis</a:t>
            </a:r>
            <a:endParaRPr/>
          </a:p>
        </p:txBody>
      </p:sp>
      <p:sp>
        <p:nvSpPr>
          <p:cNvPr id="413" name="Google Shape;413;p58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Uses a </a:t>
            </a:r>
            <a:r>
              <a:rPr lang="en" sz="1600" b="1" dirty="0"/>
              <a:t>Wavenet</a:t>
            </a:r>
            <a:r>
              <a:rPr lang="en" sz="1600" dirty="0"/>
              <a:t> as an autoencoder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Wavenet is a convolutional neural network, with dilated convolutions to increase the “receptive field” size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Can model any kind of audio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4" name="Google Shape;4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2630908"/>
            <a:ext cx="4991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475" y="4380129"/>
            <a:ext cx="15430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8325" y="2430112"/>
            <a:ext cx="19145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2566C-3542-4834-8B18-D3D04FF31E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Wavenet </a:t>
            </a:r>
            <a:endParaRPr/>
          </a:p>
        </p:txBody>
      </p:sp>
      <p:sp>
        <p:nvSpPr>
          <p:cNvPr id="422" name="Google Shape;422;p59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An autoregressive model (think of an IIR filter)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Structure: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Contains 30 convolutional layers with dilation: 1,2,4,…,512,1,2,3,…,512,1,2,4,…512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Efficient way to model that the current output sample depends on thousands of past samples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Uses skip-connections and gated activation units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Output value is a class from 1,…,256, where each class represents a u-law compressed sample value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u-law is non-linear quantization that applies logarithm for amplitude.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Training: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Learn to predict next sample given past samples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Update model parameters based on the prediction error 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Testing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Predict sample x</a:t>
            </a:r>
            <a:r>
              <a:rPr lang="en" baseline="-25000" dirty="0"/>
              <a:t>t</a:t>
            </a:r>
            <a:r>
              <a:rPr lang="en" dirty="0"/>
              <a:t> using T past predicted samples.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Place predicted sample to place, predict x</a:t>
            </a:r>
            <a:r>
              <a:rPr lang="en" baseline="-25000" dirty="0"/>
              <a:t>t+1</a:t>
            </a:r>
            <a:r>
              <a:rPr lang="en" dirty="0"/>
              <a:t> using past T-1 samples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C2EE7-1163-4946-9144-90AC638FA8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</a:t>
            </a:r>
            <a:endParaRPr/>
          </a:p>
        </p:txBody>
      </p:sp>
      <p:sp>
        <p:nvSpPr>
          <p:cNvPr id="428" name="Google Shape;428;p60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Artificial neural networks with an encoder and a decoder stage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Encoder represents the input with less dimensions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Forces a compressed view / representation of the input ( Z-space in figure)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Decoder produces the output from the compressed representation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Output = Input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29" name="Google Shape;4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663" y="3035575"/>
            <a:ext cx="4955474" cy="14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A895F-1476-411F-843E-24A1ADA2E4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>
            <a:spLocks noGrp="1"/>
          </p:cNvSpPr>
          <p:nvPr>
            <p:ph type="body" idx="1"/>
          </p:nvPr>
        </p:nvSpPr>
        <p:spPr>
          <a:xfrm>
            <a:off x="322500" y="1280474"/>
            <a:ext cx="8408400" cy="35425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Temporal encoder: reduces data to Z-space (embedding)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Wavenet decoder: reconstructs the signal using also the interpolated Z-space representation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The decoder is conditioned on the Z-space embedding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5" name="Google Shape;4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976" y="1708452"/>
            <a:ext cx="5241224" cy="19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NSynth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95D4C7-57EA-4A12-BEAA-C337002B98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>
            <a:spLocks noGrp="1"/>
          </p:cNvSpPr>
          <p:nvPr>
            <p:ph type="title"/>
          </p:nvPr>
        </p:nvSpPr>
        <p:spPr>
          <a:xfrm>
            <a:off x="300740" y="772856"/>
            <a:ext cx="3126440" cy="746651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Reconstructed </a:t>
            </a:r>
            <a:br>
              <a:rPr lang="en" dirty="0"/>
            </a:br>
            <a:r>
              <a:rPr lang="en" dirty="0"/>
              <a:t>samples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42" name="Google Shape;442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18140" y="736395"/>
            <a:ext cx="4397364" cy="367070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2"/>
          <p:cNvSpPr txBox="1"/>
          <p:nvPr/>
        </p:nvSpPr>
        <p:spPr>
          <a:xfrm>
            <a:off x="375940" y="4749360"/>
            <a:ext cx="314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69696"/>
                </a:solidFill>
              </a:rPr>
              <a:t>Read more at: https://magenta.tensorflow.org/nsynth</a:t>
            </a:r>
            <a:endParaRPr sz="1000" dirty="0">
              <a:solidFill>
                <a:srgbClr val="969696"/>
              </a:solidFill>
            </a:endParaRPr>
          </a:p>
        </p:txBody>
      </p:sp>
      <p:pic>
        <p:nvPicPr>
          <p:cNvPr id="2" name="bass_orig">
            <a:hlinkClick r:id="" action="ppaction://media"/>
            <a:extLst>
              <a:ext uri="{FF2B5EF4-FFF2-40B4-BE49-F238E27FC236}">
                <a16:creationId xmlns:a16="http://schemas.microsoft.com/office/drawing/2014/main" id="{02A105B1-B22E-4312-B7E4-303B1427F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084637" y="249032"/>
            <a:ext cx="487363" cy="487363"/>
          </a:xfrm>
          <a:prstGeom prst="rect">
            <a:avLst/>
          </a:prstGeom>
        </p:spPr>
      </p:pic>
      <p:pic>
        <p:nvPicPr>
          <p:cNvPr id="3" name="glockenspiel_orig">
            <a:hlinkClick r:id="" action="ppaction://media"/>
            <a:extLst>
              <a:ext uri="{FF2B5EF4-FFF2-40B4-BE49-F238E27FC236}">
                <a16:creationId xmlns:a16="http://schemas.microsoft.com/office/drawing/2014/main" id="{9EBE1F40-AACA-4159-9DDA-DE771736B1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476848" y="249031"/>
            <a:ext cx="487363" cy="487363"/>
          </a:xfrm>
          <a:prstGeom prst="rect">
            <a:avLst/>
          </a:prstGeom>
        </p:spPr>
      </p:pic>
      <p:pic>
        <p:nvPicPr>
          <p:cNvPr id="4" name="flugel_orig">
            <a:hlinkClick r:id="" action="ppaction://media"/>
            <a:extLst>
              <a:ext uri="{FF2B5EF4-FFF2-40B4-BE49-F238E27FC236}">
                <a16:creationId xmlns:a16="http://schemas.microsoft.com/office/drawing/2014/main" id="{6D790960-BFA9-452A-85F2-0CFAEEA8313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886988" y="249030"/>
            <a:ext cx="487363" cy="487363"/>
          </a:xfrm>
          <a:prstGeom prst="rect">
            <a:avLst/>
          </a:prstGeom>
        </p:spPr>
      </p:pic>
      <p:pic>
        <p:nvPicPr>
          <p:cNvPr id="5" name="bass_reconstr">
            <a:hlinkClick r:id="" action="ppaction://media"/>
            <a:extLst>
              <a:ext uri="{FF2B5EF4-FFF2-40B4-BE49-F238E27FC236}">
                <a16:creationId xmlns:a16="http://schemas.microsoft.com/office/drawing/2014/main" id="{2390F53B-F22E-4C6D-92D8-3E14EB21265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328318" y="4505679"/>
            <a:ext cx="487363" cy="487363"/>
          </a:xfrm>
          <a:prstGeom prst="rect">
            <a:avLst/>
          </a:prstGeom>
        </p:spPr>
      </p:pic>
      <p:pic>
        <p:nvPicPr>
          <p:cNvPr id="6" name="glockenspiel_reconstr">
            <a:hlinkClick r:id="" action="ppaction://media"/>
            <a:extLst>
              <a:ext uri="{FF2B5EF4-FFF2-40B4-BE49-F238E27FC236}">
                <a16:creationId xmlns:a16="http://schemas.microsoft.com/office/drawing/2014/main" id="{D7284255-CBAF-45A1-82AD-7ADD879A7F9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25859" y="4505679"/>
            <a:ext cx="487363" cy="487363"/>
          </a:xfrm>
          <a:prstGeom prst="rect">
            <a:avLst/>
          </a:prstGeom>
        </p:spPr>
      </p:pic>
      <p:pic>
        <p:nvPicPr>
          <p:cNvPr id="7" name="flugel_reconstr">
            <a:hlinkClick r:id="" action="ppaction://media"/>
            <a:extLst>
              <a:ext uri="{FF2B5EF4-FFF2-40B4-BE49-F238E27FC236}">
                <a16:creationId xmlns:a16="http://schemas.microsoft.com/office/drawing/2014/main" id="{05E286C1-5F22-4B9B-81C0-F12E245D0CD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994563" y="4505679"/>
            <a:ext cx="487363" cy="4873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F74E5E-F2C3-4A15-9D25-C40E2ED280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1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NSynth</a:t>
            </a:r>
            <a:endParaRPr/>
          </a:p>
        </p:txBody>
      </p:sp>
      <p:sp>
        <p:nvSpPr>
          <p:cNvPr id="449" name="Google Shape;449;p63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297776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Z-space embedding allows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New hybrid instruments: mixing the encoded signals of two separate sounds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Time stretching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Demos: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u="sng" dirty="0">
                <a:solidFill>
                  <a:schemeClr val="hlink"/>
                </a:solidFill>
                <a:hlinkClick r:id="rId9"/>
              </a:rPr>
              <a:t>https://www.youtube.com/watch?v=rU2ieu5o5DQ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https://experiments.withgoogle.com/ai/sound-maker/view/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Model training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305979 musical notes, 1006 instruments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“The WaveNet model takes around 10 days on 32 K40 gpus…”.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Synthesis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Pre-trained models are available for synthesis [2]</a:t>
            </a:r>
            <a:endParaRPr dirty="0"/>
          </a:p>
          <a:p>
            <a:pPr marL="1371600" lvl="1" indent="0">
              <a:spcBef>
                <a:spcPts val="800"/>
              </a:spcBef>
              <a:buNone/>
            </a:pPr>
            <a:r>
              <a:rPr lang="en" sz="800" dirty="0"/>
              <a:t>https://github.com/tensorflow/magenta-demos/tree/master/jupyter-notebooks</a:t>
            </a:r>
            <a:endParaRPr sz="800" dirty="0"/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Samples: time stretching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50" name="Google Shape;450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22829" y="2020123"/>
            <a:ext cx="2742251" cy="25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nsynth_orig">
            <a:hlinkClick r:id="" action="ppaction://media"/>
            <a:extLst>
              <a:ext uri="{FF2B5EF4-FFF2-40B4-BE49-F238E27FC236}">
                <a16:creationId xmlns:a16="http://schemas.microsoft.com/office/drawing/2014/main" id="{EF00255B-B00D-41F8-BC5B-49B392D2C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78869" y="4188061"/>
            <a:ext cx="256756" cy="256756"/>
          </a:xfrm>
          <a:prstGeom prst="rect">
            <a:avLst/>
          </a:prstGeom>
        </p:spPr>
      </p:pic>
      <p:pic>
        <p:nvPicPr>
          <p:cNvPr id="3" name="nsynth_fast">
            <a:hlinkClick r:id="" action="ppaction://media"/>
            <a:extLst>
              <a:ext uri="{FF2B5EF4-FFF2-40B4-BE49-F238E27FC236}">
                <a16:creationId xmlns:a16="http://schemas.microsoft.com/office/drawing/2014/main" id="{751971BE-8F56-4A36-BB7E-DFBFE5E106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13474" y="4188061"/>
            <a:ext cx="256754" cy="256756"/>
          </a:xfrm>
          <a:prstGeom prst="rect">
            <a:avLst/>
          </a:prstGeom>
        </p:spPr>
      </p:pic>
      <p:pic>
        <p:nvPicPr>
          <p:cNvPr id="4" name="nsynth_slow">
            <a:hlinkClick r:id="" action="ppaction://media"/>
            <a:extLst>
              <a:ext uri="{FF2B5EF4-FFF2-40B4-BE49-F238E27FC236}">
                <a16:creationId xmlns:a16="http://schemas.microsoft.com/office/drawing/2014/main" id="{605D3CBE-03CE-4686-BDF8-B1C640EFFD7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8077" y="4188061"/>
            <a:ext cx="256754" cy="25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55D7E9-A44D-4637-8734-DE765C4D0800}"/>
              </a:ext>
            </a:extLst>
          </p:cNvPr>
          <p:cNvSpPr txBox="1"/>
          <p:nvPr/>
        </p:nvSpPr>
        <p:spPr>
          <a:xfrm>
            <a:off x="2106335" y="442084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B7A76-F775-4928-8086-05139B65F8C7}"/>
              </a:ext>
            </a:extLst>
          </p:cNvPr>
          <p:cNvSpPr txBox="1"/>
          <p:nvPr/>
        </p:nvSpPr>
        <p:spPr>
          <a:xfrm>
            <a:off x="3373976" y="444481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B4B4B-BD31-4ABA-AB24-CF48DEC39F39}"/>
              </a:ext>
            </a:extLst>
          </p:cNvPr>
          <p:cNvSpPr txBox="1"/>
          <p:nvPr/>
        </p:nvSpPr>
        <p:spPr>
          <a:xfrm>
            <a:off x="4489356" y="445800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1024CA-1E88-4896-9947-BDB0945C97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56EFA-1F82-4534-A140-F0BAEDD7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Wavetable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F4711-2129-4418-934F-BBF92009A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</a:pPr>
            <a:r>
              <a:rPr lang="en-US" b="1" dirty="0"/>
              <a:t>Seed waveforms</a:t>
            </a:r>
            <a:r>
              <a:rPr lang="en-US" dirty="0"/>
              <a:t> are sampled sounds or instruments instead of fundamental waveforms such as sine and saw waves used in other types of synthesis.</a:t>
            </a:r>
          </a:p>
          <a:p>
            <a:pPr marL="285750" indent="-285750">
              <a:spcBef>
                <a:spcPts val="0"/>
              </a:spcBef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Advantage</a:t>
            </a:r>
            <a:r>
              <a:rPr lang="en-US" dirty="0"/>
              <a:t>: processing power requirements are much lower because most of the nuances of the sound models are contained in the prerecorded samples rather than calculated in real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 memory was </a:t>
            </a:r>
            <a:r>
              <a:rPr lang="en-US" b="1" dirty="0"/>
              <a:t>expensive</a:t>
            </a:r>
            <a:r>
              <a:rPr lang="en-US" dirty="0"/>
              <a:t> and samples had to be as short and as few as possible. This was achieved by </a:t>
            </a:r>
            <a:r>
              <a:rPr lang="en-US" b="1" dirty="0"/>
              <a:t>looping a part of the sample </a:t>
            </a:r>
            <a:r>
              <a:rPr lang="en-US" dirty="0"/>
              <a:t>(often a single wave)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5E608-7213-4CB0-9491-7E7CCCBE0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</a:t>
            </a:fld>
            <a:endParaRPr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5E43CEFB-3FBE-4F0E-939E-140A133A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3318609"/>
            <a:ext cx="2571750" cy="14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1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sp>
        <p:nvSpPr>
          <p:cNvPr id="457" name="Google Shape;457;p6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Different approaches for sound synthesis: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Additive synthesis, FM synthesis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Sampling synthesis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Physical modeling	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Neural modeling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Challenges and benefits of each approach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61CF8-8891-4B84-AA03-CFEB64529F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093E-C27C-42AB-902A-712B8371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553E8-F081-4482-840C-050C2C125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Sound wave visualized</a:t>
            </a:r>
          </a:p>
          <a:p>
            <a:pPr marL="596900" lvl="1" indent="0">
              <a:buNone/>
            </a:pPr>
            <a:r>
              <a:rPr lang="en-US" dirty="0">
                <a:hlinkClick r:id="rId2"/>
              </a:rPr>
              <a:t>https://www.youtube.com/watch?v=XBP0jmpjzBw</a:t>
            </a: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John M. </a:t>
            </a:r>
            <a:r>
              <a:rPr lang="en-US" dirty="0" err="1"/>
              <a:t>Chowning</a:t>
            </a:r>
            <a:r>
              <a:rPr lang="en-US" dirty="0"/>
              <a:t>. 1977 paper</a:t>
            </a:r>
          </a:p>
          <a:p>
            <a:pPr marL="596900" lvl="1" indent="0">
              <a:buNone/>
            </a:pPr>
            <a:r>
              <a:rPr lang="en-US" dirty="0">
                <a:hlinkClick r:id="rId3"/>
              </a:rPr>
              <a:t>https://www.jstor.org/stable/23320142#metadata_info_tab_contents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FA230-9E4C-4551-BAB3-10BCC99AE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318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</a:t>
            </a: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For most musical instruments, the steady-state (= sustain) part is nearly periodic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can take a short sample and play that in a loop buffer (Right figure)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 short beginning transient of a sound can be modeled separately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Looping part should be long enough to make it sound natural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Short loop sound clearly periodic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Even a very long loop repeated enough times reveals its periodicity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Temporal model of a note: </a:t>
            </a:r>
            <a:r>
              <a:rPr lang="en" b="1" dirty="0"/>
              <a:t>Attack</a:t>
            </a:r>
            <a:r>
              <a:rPr lang="en" dirty="0"/>
              <a:t>, </a:t>
            </a:r>
            <a:r>
              <a:rPr lang="en" b="1" dirty="0"/>
              <a:t>Decay</a:t>
            </a:r>
            <a:r>
              <a:rPr lang="en" dirty="0"/>
              <a:t>, </a:t>
            </a:r>
            <a:r>
              <a:rPr lang="en" b="1" dirty="0"/>
              <a:t>Sustain</a:t>
            </a:r>
            <a:r>
              <a:rPr lang="en" dirty="0"/>
              <a:t>, </a:t>
            </a:r>
            <a:r>
              <a:rPr lang="en" b="1" dirty="0"/>
              <a:t>Release</a:t>
            </a:r>
            <a:r>
              <a:rPr lang="en" dirty="0"/>
              <a:t> (ADSR)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Loop extracted from the sustain part (between looping points)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Enveloping: change perception of a sample by modifying ADSR curve to speed-up decay, shorten the attack time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462" y="3437310"/>
            <a:ext cx="3147076" cy="1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FEF7A-D93F-4F72-A1AD-04870359C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62E61A7-1B99-4C56-BBBD-EC2E672E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70" y="0"/>
            <a:ext cx="4762059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BBDBE-79EB-4618-B7CB-2D6A4A67E6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714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wavetable synthesis</a:t>
            </a:r>
            <a:endParaRPr/>
          </a:p>
        </p:txBody>
      </p:sp>
      <p:sp>
        <p:nvSpPr>
          <p:cNvPr id="350" name="Google Shape;350;p48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50668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Several buffers (wavetables) are played back simultaneously. A wave table: array in memory where a fragment of a waveform is stored.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Wavetable cross-fading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Store samples of the sound at several temporal positions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Cross-fade smoothly from one loop buffer to the next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Windowing can be applied, make the windows overlap + sum to 1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Wavetable stacking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The desired waveform is constructed by forming a weighted sum of several elementary waveforms that are played simultaneously (additive synthesis!)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Challenge: find a set of elementary waveforms (and amplitude envelopes) to represent various natural sounds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16A76-19C7-4942-9B12-16572A711D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 colortheme">
      <a:dk1>
        <a:srgbClr val="4E008E"/>
      </a:dk1>
      <a:lt1>
        <a:srgbClr val="FFFFFF"/>
      </a:lt1>
      <a:dk2>
        <a:srgbClr val="4E008E"/>
      </a:dk2>
      <a:lt2>
        <a:srgbClr val="E7E6E6"/>
      </a:lt2>
      <a:accent1>
        <a:srgbClr val="4E008E"/>
      </a:accent1>
      <a:accent2>
        <a:srgbClr val="8DBCE2"/>
      </a:accent2>
      <a:accent3>
        <a:srgbClr val="DF7987"/>
      </a:accent3>
      <a:accent4>
        <a:srgbClr val="C8C8C8"/>
      </a:accent4>
      <a:accent5>
        <a:srgbClr val="7DCDBE"/>
      </a:accent5>
      <a:accent6>
        <a:srgbClr val="ECECEC"/>
      </a:accent6>
      <a:hlink>
        <a:srgbClr val="008FBA"/>
      </a:hlink>
      <a:folHlink>
        <a:srgbClr val="956D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3459</Words>
  <Application>Microsoft Office PowerPoint</Application>
  <PresentationFormat>On-screen Show (16:9)</PresentationFormat>
  <Paragraphs>456</Paragraphs>
  <Slides>61</Slides>
  <Notes>33</Notes>
  <HiddenSlides>1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Cambria Math</vt:lpstr>
      <vt:lpstr>Euclid</vt:lpstr>
      <vt:lpstr>TUNI Theme</vt:lpstr>
      <vt:lpstr>Sound synthesis and manipulation</vt:lpstr>
      <vt:lpstr>Sound synthesis and its uses</vt:lpstr>
      <vt:lpstr>Synthesis methods</vt:lpstr>
      <vt:lpstr>Sampling synthesis</vt:lpstr>
      <vt:lpstr>Sampling synthesis</vt:lpstr>
      <vt:lpstr>Wavetable synthesis</vt:lpstr>
      <vt:lpstr>Looping</vt:lpstr>
      <vt:lpstr>PowerPoint Presentation</vt:lpstr>
      <vt:lpstr>Multiple wavetable synthesis</vt:lpstr>
      <vt:lpstr>Additive</vt:lpstr>
      <vt:lpstr>Additive synthesis</vt:lpstr>
      <vt:lpstr>Additive synthesis</vt:lpstr>
      <vt:lpstr>Additive synthesis</vt:lpstr>
      <vt:lpstr>Subtractive synthesis</vt:lpstr>
      <vt:lpstr>Subtractive synthesis</vt:lpstr>
      <vt:lpstr>Non-linear synthesis</vt:lpstr>
      <vt:lpstr>Modulation</vt:lpstr>
      <vt:lpstr>Oscillator</vt:lpstr>
      <vt:lpstr>Oscillator</vt:lpstr>
      <vt:lpstr>Low-Frequency Oscillator</vt:lpstr>
      <vt:lpstr>LFO</vt:lpstr>
      <vt:lpstr>Bandwidth</vt:lpstr>
      <vt:lpstr>Modulate not mix</vt:lpstr>
      <vt:lpstr>Amplitude modulation</vt:lpstr>
      <vt:lpstr>Amplitude modulation synthesis </vt:lpstr>
      <vt:lpstr>Amplitude modulation synthesis</vt:lpstr>
      <vt:lpstr>Frequency Modulation</vt:lpstr>
      <vt:lpstr>Frequency Modulation</vt:lpstr>
      <vt:lpstr>Frequency modulation</vt:lpstr>
      <vt:lpstr>FM synthesis</vt:lpstr>
      <vt:lpstr>FM synthesis</vt:lpstr>
      <vt:lpstr>FM synthesis</vt:lpstr>
      <vt:lpstr>FM synthesis</vt:lpstr>
      <vt:lpstr>FM synthesis block diagram</vt:lpstr>
      <vt:lpstr>FM synthesis</vt:lpstr>
      <vt:lpstr>Phase modulation</vt:lpstr>
      <vt:lpstr>Phase</vt:lpstr>
      <vt:lpstr>Importance of the Phase</vt:lpstr>
      <vt:lpstr>FM synthesis: extensions</vt:lpstr>
      <vt:lpstr>Phase vocoder</vt:lpstr>
      <vt:lpstr>Vocoder</vt:lpstr>
      <vt:lpstr>Phase vocoder</vt:lpstr>
      <vt:lpstr>Analysis-synthesis systems</vt:lpstr>
      <vt:lpstr>Analysis</vt:lpstr>
      <vt:lpstr>Detection of spectral changes</vt:lpstr>
      <vt:lpstr>Processing stage</vt:lpstr>
      <vt:lpstr>Synthesis stage</vt:lpstr>
      <vt:lpstr>Time stretching and pitch shifting</vt:lpstr>
      <vt:lpstr>Pitch shifting </vt:lpstr>
      <vt:lpstr>Physical modeling</vt:lpstr>
      <vt:lpstr>Digital waveguides</vt:lpstr>
      <vt:lpstr>Neural audio generation</vt:lpstr>
      <vt:lpstr>Neural audio generation</vt:lpstr>
      <vt:lpstr>Nsynth neural audio synthesis</vt:lpstr>
      <vt:lpstr>Wavenet </vt:lpstr>
      <vt:lpstr>Autoencoder </vt:lpstr>
      <vt:lpstr>NSynth</vt:lpstr>
      <vt:lpstr>Reconstructed  samples</vt:lpstr>
      <vt:lpstr>NSynth</vt:lpstr>
      <vt:lpstr>Summary </vt:lpstr>
      <vt:lpstr>Extra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synthesis and manipulation</dc:title>
  <cp:lastModifiedBy>Irene Martin Morato (TAU)</cp:lastModifiedBy>
  <cp:revision>16</cp:revision>
  <dcterms:modified xsi:type="dcterms:W3CDTF">2022-11-17T09:59:57Z</dcterms:modified>
</cp:coreProperties>
</file>